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83"/>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 id="363" r:id="rId74"/>
    <p:sldId id="365" r:id="rId75"/>
    <p:sldId id="367" r:id="rId76"/>
    <p:sldId id="370" r:id="rId77"/>
    <p:sldId id="371" r:id="rId78"/>
    <p:sldId id="372" r:id="rId79"/>
    <p:sldId id="373" r:id="rId80"/>
    <p:sldId id="374" r:id="rId81"/>
    <p:sldId id="37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p:restoredTop sz="72057"/>
  </p:normalViewPr>
  <p:slideViewPr>
    <p:cSldViewPr snapToGrid="0">
      <p:cViewPr varScale="1">
        <p:scale>
          <a:sx n="113" d="100"/>
          <a:sy n="113" d="100"/>
        </p:scale>
        <p:origin x="2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F38EBD47-3500-4CB3-A70E-7C91050698CA}" type="presOf" srcId="{9D1E5E73-BF3A-4834-B526-17096E46D8DB}" destId="{8B1705E8-973B-4998-AF88-35B7874DAC27}" srcOrd="0" destOrd="0"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9035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keys</a:t>
          </a:r>
        </a:p>
      </dsp:txBody>
      <dsp:txXfrm>
        <a:off x="393" y="2111559"/>
        <a:ext cx="3138750" cy="470812"/>
      </dsp:txXfrm>
    </dsp:sp>
    <dsp:sp modelId="{762EE6FD-4C4E-4B68-A3E9-4D3644EC4D99}">
      <dsp:nvSpPr>
        <dsp:cNvPr id="0" name=""/>
        <dsp:cNvSpPr/>
      </dsp:nvSpPr>
      <dsp:spPr>
        <a:xfrm>
          <a:off x="393"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a:t>
          </a:r>
          <a:r>
            <a:rPr lang="en-US" sz="1700" kern="1200"/>
            <a:t>rivate secret key</a:t>
          </a:r>
        </a:p>
        <a:p>
          <a:pPr marL="0" lvl="0" indent="0" algn="ctr" defTabSz="755650">
            <a:lnSpc>
              <a:spcPct val="90000"/>
            </a:lnSpc>
            <a:spcBef>
              <a:spcPct val="0"/>
            </a:spcBef>
            <a:spcAft>
              <a:spcPct val="35000"/>
            </a:spcAft>
            <a:buNone/>
          </a:pPr>
          <a:r>
            <a:rPr lang="en-GB" sz="1700" kern="1200"/>
            <a:t>P</a:t>
          </a:r>
          <a:r>
            <a:rPr lang="en-US" sz="1700" kern="1200"/>
            <a:t>ublic key</a:t>
          </a:r>
        </a:p>
      </dsp:txBody>
      <dsp:txXfrm>
        <a:off x="393" y="2633255"/>
        <a:ext cx="3138750" cy="814483"/>
      </dsp:txXfrm>
    </dsp:sp>
    <dsp:sp modelId="{6EC563A4-E010-4FE9-B463-36DD17F0C4CC}">
      <dsp:nvSpPr>
        <dsp:cNvPr id="0" name=""/>
        <dsp:cNvSpPr/>
      </dsp:nvSpPr>
      <dsp:spPr>
        <a:xfrm>
          <a:off x="4708518" y="9035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Bitcoin address</a:t>
          </a:r>
        </a:p>
      </dsp:txBody>
      <dsp:txXfrm>
        <a:off x="3688425" y="2111559"/>
        <a:ext cx="3138750" cy="470812"/>
      </dsp:txXfrm>
    </dsp:sp>
    <dsp:sp modelId="{FF8EB789-FD92-4F0F-BDB1-700CC1E1AF33}">
      <dsp:nvSpPr>
        <dsp:cNvPr id="0" name=""/>
        <dsp:cNvSpPr/>
      </dsp:nvSpPr>
      <dsp:spPr>
        <a:xfrm>
          <a:off x="3688425"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Generated from the public key</a:t>
          </a:r>
          <a:endParaRPr lang="en-US" sz="1700" kern="1200"/>
        </a:p>
      </dsp:txBody>
      <dsp:txXfrm>
        <a:off x="3688425" y="2633255"/>
        <a:ext cx="3138750" cy="814483"/>
      </dsp:txXfrm>
    </dsp:sp>
    <dsp:sp modelId="{51F5595E-0C9A-4D97-A53A-A504A73B8FA2}">
      <dsp:nvSpPr>
        <dsp:cNvPr id="0" name=""/>
        <dsp:cNvSpPr/>
      </dsp:nvSpPr>
      <dsp:spPr>
        <a:xfrm>
          <a:off x="8396550" y="9035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signature</a:t>
          </a:r>
        </a:p>
      </dsp:txBody>
      <dsp:txXfrm>
        <a:off x="7376456" y="2111559"/>
        <a:ext cx="3138750" cy="470812"/>
      </dsp:txXfrm>
    </dsp:sp>
    <dsp:sp modelId="{8B1705E8-973B-4998-AF88-35B7874DAC27}">
      <dsp:nvSpPr>
        <dsp:cNvPr id="0" name=""/>
        <dsp:cNvSpPr/>
      </dsp:nvSpPr>
      <dsp:spPr>
        <a:xfrm>
          <a:off x="7376456"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(Most) transactions require to be included in blockchain</a:t>
          </a:r>
        </a:p>
        <a:p>
          <a:pPr marL="0" lvl="0" indent="0" algn="ctr" defTabSz="755650">
            <a:lnSpc>
              <a:spcPct val="90000"/>
            </a:lnSpc>
            <a:spcBef>
              <a:spcPct val="0"/>
            </a:spcBef>
            <a:spcAft>
              <a:spcPct val="35000"/>
            </a:spcAft>
            <a:buNone/>
          </a:pPr>
          <a:r>
            <a:rPr lang="en-GB" sz="1700" kern="1200"/>
            <a:t>G</a:t>
          </a:r>
          <a:r>
            <a:rPr lang="en-US" sz="1700" kern="1200"/>
            <a:t>enerated from the secret key</a:t>
          </a:r>
        </a:p>
      </dsp:txBody>
      <dsp:txXfrm>
        <a:off x="7376456" y="2633255"/>
        <a:ext cx="3138750" cy="814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17.12.2022</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CZ" dirty="0"/>
              <a:t>xplain Base58check</a:t>
            </a:r>
          </a:p>
          <a:p>
            <a:r>
              <a:rPr lang="en-CZ" dirty="0"/>
              <a:t>P2SH starts with 3</a:t>
            </a:r>
          </a:p>
          <a:p>
            <a:r>
              <a:rPr lang="en-CZ" dirty="0"/>
              <a:t>Multisig</a:t>
            </a:r>
          </a:p>
          <a:p>
            <a:r>
              <a:rPr lang="en-GB" dirty="0"/>
              <a:t>V</a:t>
            </a:r>
            <a:r>
              <a:rPr lang="en-CZ" dirty="0"/>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a:t>
            </a:r>
            <a:r>
              <a:rPr lang="en-CZ" dirty="0"/>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CZ" dirty="0"/>
              <a:t>ypically automatic by wallet</a:t>
            </a:r>
          </a:p>
          <a:p>
            <a:pPr marL="171450" indent="-171450">
              <a:buFontTx/>
              <a:buChar char="-"/>
            </a:pPr>
            <a:r>
              <a:rPr lang="en-GB" dirty="0"/>
              <a:t>Clients M</a:t>
            </a:r>
            <a:r>
              <a:rPr lang="en-CZ" dirty="0"/>
              <a:t>ust include dynamic fees</a:t>
            </a:r>
          </a:p>
          <a:p>
            <a:pPr marL="171450" indent="-171450">
              <a:buFontTx/>
              <a:buChar char="-"/>
            </a:pPr>
            <a:r>
              <a:rPr lang="en-GB" dirty="0"/>
              <a:t>D</a:t>
            </a:r>
            <a:r>
              <a:rPr lang="en-CZ" dirty="0"/>
              <a:t>iff between input &amp; output</a:t>
            </a:r>
          </a:p>
          <a:p>
            <a:endParaRPr lang="en-GB" i="0" dirty="0">
              <a:effectLst/>
              <a:latin typeface="+mn-lt"/>
            </a:endParaRPr>
          </a:p>
          <a:p>
            <a:r>
              <a:rPr lang="en-GB" i="0" dirty="0">
                <a:effectLst/>
                <a:latin typeface="+mn-lt"/>
              </a:rPr>
              <a:t>- </a:t>
            </a:r>
            <a:r>
              <a:rPr lang="en-GB" i="1" dirty="0" err="1">
                <a:effectLst/>
                <a:latin typeface="Times" pitchFamily="2" charset="0"/>
              </a:rPr>
              <a:t>bitcoinfees.earn.com</a:t>
            </a: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effectLst/>
                <a:latin typeface="Times" pitchFamily="2" charset="0"/>
              </a:rPr>
              <a:t>TODO: explain </a:t>
            </a:r>
            <a:r>
              <a:rPr lang="en-GB" i="0" dirty="0" err="1">
                <a:effectLst/>
                <a:latin typeface="Times" pitchFamily="2" charset="0"/>
              </a:rPr>
              <a:t>sighash</a:t>
            </a:r>
            <a:endParaRPr lang="en-GB" i="0"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CZ" dirty="0"/>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pay to a script matching this hash, a script that will be presented later when this output is spent</a:t>
            </a:r>
          </a:p>
          <a:p>
            <a:endParaRPr lang="en-GB" dirty="0">
              <a:effectLst/>
              <a:latin typeface="Times" pitchFamily="2" charset="0"/>
            </a:endParaRPr>
          </a:p>
          <a:p>
            <a:r>
              <a:rPr lang="en-GB" dirty="0">
                <a:effectLst/>
                <a:latin typeface="Times" pitchFamily="2" charset="0"/>
              </a:rPr>
              <a:t>Advantages:</a:t>
            </a:r>
          </a:p>
          <a:p>
            <a:r>
              <a:rPr lang="en-GB" dirty="0">
                <a:effectLst/>
                <a:latin typeface="Times" pitchFamily="2" charset="0"/>
              </a:rPr>
              <a:t>Complex scripts are replaced by shorter fingerprints in the transaction output, making the transaction smaller.</a:t>
            </a:r>
          </a:p>
          <a:p>
            <a:r>
              <a:rPr lang="en-GB" dirty="0">
                <a:effectLst/>
                <a:latin typeface="Times" pitchFamily="2" charset="0"/>
              </a:rPr>
              <a:t>Scripts can be coded as an address, so the sender and the sender’s wallet don’t need complex engineering to implement P2SH.</a:t>
            </a:r>
          </a:p>
          <a:p>
            <a:r>
              <a:rPr lang="en-GB" dirty="0">
                <a:effectLst/>
                <a:latin typeface="Times" pitchFamily="2" charset="0"/>
              </a:rPr>
              <a:t>P2SH shifts the burden of constructing the script to the recipient, not the sender.</a:t>
            </a:r>
          </a:p>
          <a:p>
            <a:r>
              <a:rPr lang="en-GB" dirty="0">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dirty="0">
                <a:effectLst/>
                <a:latin typeface="Times" pitchFamily="2" charset="0"/>
              </a:rPr>
              <a:t>P2SH shifts the burden in data storage for the long script from the present time (payment) to a future time (when it is spent).</a:t>
            </a:r>
          </a:p>
          <a:p>
            <a:r>
              <a:rPr lang="en-GB" dirty="0">
                <a:effectLst/>
                <a:latin typeface="Times" pitchFamily="2" charset="0"/>
              </a:rPr>
              <a:t>P2SH shifts the higher transaction fee costs of a long script from the sender to the recipient, who has to include the long redeem script to spend it.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Z" dirty="0"/>
              <a:t>efore the operator, controversial, because of bloated blockchain and UTXO which cannot be spent</a:t>
            </a:r>
          </a:p>
          <a:p>
            <a:r>
              <a:rPr lang="en-GB" dirty="0"/>
              <a:t>U</a:t>
            </a:r>
            <a:r>
              <a:rPr lang="en-CZ" dirty="0"/>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he clock doesn’t start counting before UTXO is recorded</a:t>
            </a:r>
          </a:p>
          <a:p>
            <a:r>
              <a:rPr lang="en-GB" dirty="0"/>
              <a:t>U</a:t>
            </a:r>
            <a:r>
              <a:rPr lang="en-CZ" dirty="0"/>
              <a:t>seful for lightning networks</a:t>
            </a:r>
          </a:p>
          <a:p>
            <a:r>
              <a:rPr lang="en-CZ" dirty="0"/>
              <a:t>nSequence originaly for mofification of transactions in mempool, but never implemented</a:t>
            </a:r>
          </a:p>
          <a:p>
            <a:endParaRPr lang="en-CZ" dirty="0"/>
          </a:p>
          <a:p>
            <a:r>
              <a:rPr lang="en-CZ" dirty="0"/>
              <a:t>nSequence</a:t>
            </a:r>
          </a:p>
          <a:p>
            <a:r>
              <a:rPr lang="en-CZ" dirty="0"/>
              <a:t>0 – blocks,</a:t>
            </a:r>
          </a:p>
          <a:p>
            <a:r>
              <a:rPr lang="en-CZ" dirty="0"/>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CZ" dirty="0"/>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node its own </a:t>
            </a:r>
            <a:r>
              <a:rPr lang="en-GB" dirty="0" err="1"/>
              <a:t>tim</a:t>
            </a: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Times" pitchFamily="2" charset="0"/>
              </a:rPr>
              <a:t>A: Unlocking script for the first execution path (2-of-3 </a:t>
            </a:r>
            <a:r>
              <a:rPr lang="en-GB" i="0" dirty="0" err="1">
                <a:effectLst/>
                <a:latin typeface="Times" pitchFamily="2" charset="0"/>
              </a:rPr>
              <a:t>multisig</a:t>
            </a:r>
            <a:r>
              <a:rPr lang="en-GB" i="0" dirty="0">
                <a:effectLst/>
                <a:latin typeface="Times" pitchFamily="2" charset="0"/>
              </a:rPr>
              <a:t>)</a:t>
            </a:r>
          </a:p>
          <a:p>
            <a:endParaRPr lang="en-GB" dirty="0"/>
          </a:p>
          <a:p>
            <a:r>
              <a:rPr lang="en-GB" dirty="0"/>
              <a:t>B: </a:t>
            </a:r>
            <a:r>
              <a:rPr lang="en-GB" i="0" dirty="0">
                <a:effectLst/>
                <a:latin typeface="Times" pitchFamily="2" charset="0"/>
              </a:rPr>
              <a:t>Unlocking script for the second execution path (Lawyer + 1-of-3)</a:t>
            </a:r>
          </a:p>
          <a:p>
            <a:endParaRPr lang="en-GB" dirty="0"/>
          </a:p>
          <a:p>
            <a:r>
              <a:rPr lang="en-GB" dirty="0"/>
              <a:t>C: </a:t>
            </a:r>
            <a:r>
              <a:rPr lang="en-GB" i="0" dirty="0">
                <a:effectLst/>
                <a:latin typeface="Times" pitchFamily="2" charset="0"/>
              </a:rPr>
              <a:t>Unlocking script for the third execution path (Lawyer only)</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Explain soft fork</a:t>
            </a:r>
          </a:p>
          <a:p>
            <a:pPr marL="171450" indent="-171450">
              <a:buFontTx/>
              <a:buChar char="-"/>
            </a:pPr>
            <a:endParaRPr lang="en-GB" dirty="0"/>
          </a:p>
          <a:p>
            <a:r>
              <a:rPr lang="en-GB" dirty="0"/>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dirty="0" err="1"/>
              <a:t>scriptSig</a:t>
            </a:r>
            <a:r>
              <a:rPr lang="en-GB" dirty="0"/>
              <a:t>.”</a:t>
            </a:r>
          </a:p>
          <a:p>
            <a:endParaRPr lang="en-GB" dirty="0">
              <a:effectLst/>
              <a:latin typeface="Times" pitchFamily="2" charset="0"/>
            </a:endParaRPr>
          </a:p>
          <a:p>
            <a:r>
              <a:rPr lang="en-GB" dirty="0">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dirty="0" err="1">
                <a:effectLst/>
                <a:latin typeface="Times" pitchFamily="2" charset="0"/>
              </a:rPr>
              <a:t>segwit_txid</a:t>
            </a:r>
            <a:r>
              <a:rPr lang="en-GB" dirty="0">
                <a:effectLst/>
                <a:latin typeface="Times" pitchFamily="2" charset="0"/>
              </a:rPr>
              <a:t>]), removing it also removes the opportunity for transaction malleability attacks. With Segregated </a:t>
            </a:r>
            <a:r>
              <a:rPr lang="en-GB" dirty="0" err="1">
                <a:effectLst/>
                <a:latin typeface="Times" pitchFamily="2" charset="0"/>
              </a:rPr>
              <a:t>Witness,transaction</a:t>
            </a:r>
            <a:r>
              <a:rPr lang="en-GB" dirty="0">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dirty="0" err="1">
                <a:effectLst/>
                <a:latin typeface="Times" pitchFamily="2" charset="0"/>
              </a:rPr>
              <a:t>paymentchannels</a:t>
            </a:r>
            <a:r>
              <a:rPr lang="en-GB" dirty="0">
                <a:effectLst/>
                <a:latin typeface="Times" pitchFamily="2" charset="0"/>
              </a:rPr>
              <a:t>, chained transactions, and lightning networks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The witness data is often a big contributor to the total size of a transaction. More complex scripts such as those used for </a:t>
            </a:r>
            <a:r>
              <a:rPr lang="en-GB" dirty="0" err="1">
                <a:effectLst/>
                <a:latin typeface="Times" pitchFamily="2" charset="0"/>
              </a:rPr>
              <a:t>multisig</a:t>
            </a:r>
            <a:r>
              <a:rPr lang="en-GB" dirty="0">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dirty="0" err="1">
                <a:effectLst/>
                <a:latin typeface="Times" pitchFamily="2" charset="0"/>
              </a:rPr>
              <a:t>improvesbitcoin’s</a:t>
            </a:r>
            <a:r>
              <a:rPr lang="en-GB" dirty="0">
                <a:effectLst/>
                <a:latin typeface="Times" pitchFamily="2" charset="0"/>
              </a:rPr>
              <a:t> scalability. Nodes can prune the witness data after validating the signatures, or ignore it altogether </a:t>
            </a:r>
            <a:r>
              <a:rPr lang="en-GB" dirty="0" err="1">
                <a:effectLst/>
                <a:latin typeface="Times" pitchFamily="2" charset="0"/>
              </a:rPr>
              <a:t>whendoing</a:t>
            </a:r>
            <a:r>
              <a:rPr lang="en-GB" dirty="0">
                <a:effectLst/>
                <a:latin typeface="Times" pitchFamily="2" charset="0"/>
              </a:rPr>
              <a:t> simplified payment verification. The witness data doesn’t need to be transmitted to all nodes and does not </a:t>
            </a:r>
            <a:r>
              <a:rPr lang="en-GB" dirty="0" err="1">
                <a:effectLst/>
                <a:latin typeface="Times" pitchFamily="2" charset="0"/>
              </a:rPr>
              <a:t>needto</a:t>
            </a:r>
            <a:r>
              <a:rPr lang="en-GB" dirty="0">
                <a:effectLst/>
                <a:latin typeface="Times" pitchFamily="2" charset="0"/>
              </a:rPr>
              <a:t> be stored on disk by all nodes.</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Segregated Witness upgrades the signature functions (CHECKSIG, CHECKMULTISIG, etc.) to reduce the </a:t>
            </a:r>
            <a:r>
              <a:rPr lang="en-GB" dirty="0" err="1">
                <a:effectLst/>
                <a:latin typeface="Times" pitchFamily="2" charset="0"/>
              </a:rPr>
              <a:t>algorithm’scomputational</a:t>
            </a:r>
            <a:r>
              <a:rPr lang="en-GB" dirty="0">
                <a:effectLst/>
                <a:latin typeface="Times" pitchFamily="2" charset="0"/>
              </a:rPr>
              <a:t> complexity. Before </a:t>
            </a:r>
            <a:r>
              <a:rPr lang="en-GB" dirty="0" err="1">
                <a:effectLst/>
                <a:latin typeface="Times" pitchFamily="2" charset="0"/>
              </a:rPr>
              <a:t>segwit</a:t>
            </a:r>
            <a:r>
              <a:rPr lang="en-GB" dirty="0">
                <a:effectLst/>
                <a:latin typeface="Times" pitchFamily="2" charset="0"/>
              </a:rPr>
              <a:t>, the algorithm used to produce a signature required a number of </a:t>
            </a:r>
            <a:r>
              <a:rPr lang="en-GB" dirty="0" err="1">
                <a:effectLst/>
                <a:latin typeface="Times" pitchFamily="2" charset="0"/>
              </a:rPr>
              <a:t>hashoperations</a:t>
            </a:r>
            <a:r>
              <a:rPr lang="en-GB" dirty="0">
                <a:effectLst/>
                <a:latin typeface="Times" pitchFamily="2" charset="0"/>
              </a:rPr>
              <a:t> that was proportional to the size of the transaction. Data-hashing computations increased in O(n) </a:t>
            </a:r>
            <a:r>
              <a:rPr lang="en-GB" dirty="0" err="1">
                <a:effectLst/>
                <a:latin typeface="Times" pitchFamily="2" charset="0"/>
              </a:rPr>
              <a:t>withrespect</a:t>
            </a:r>
            <a:r>
              <a:rPr lang="en-GB" dirty="0">
                <a:effectLst/>
                <a:latin typeface="Times" pitchFamily="2" charset="0"/>
              </a:rPr>
              <a:t> to the number of signature operations, introducing a substantial computational burden on all nodes </a:t>
            </a:r>
            <a:r>
              <a:rPr lang="en-GB" dirty="0" err="1">
                <a:effectLst/>
                <a:latin typeface="Times" pitchFamily="2" charset="0"/>
              </a:rPr>
              <a:t>verifyingthe</a:t>
            </a:r>
            <a:r>
              <a:rPr lang="en-GB" dirty="0">
                <a:effectLst/>
                <a:latin typeface="Times" pitchFamily="2" charset="0"/>
              </a:rPr>
              <a:t> signature. With </a:t>
            </a:r>
            <a:r>
              <a:rPr lang="en-GB" dirty="0" err="1">
                <a:effectLst/>
                <a:latin typeface="Times" pitchFamily="2" charset="0"/>
              </a:rPr>
              <a:t>segwit</a:t>
            </a:r>
            <a:r>
              <a:rPr lang="en-GB" dirty="0">
                <a:effectLst/>
                <a:latin typeface="Times" pitchFamily="2" charset="0"/>
              </a:rPr>
              <a:t>, the algorithm is changed to reduce the complexity to O(n).</a:t>
            </a:r>
          </a:p>
          <a:p>
            <a:endParaRPr lang="en-GB" dirty="0">
              <a:effectLst/>
              <a:latin typeface="Times" pitchFamily="2" charset="0"/>
            </a:endParaRPr>
          </a:p>
          <a:p>
            <a:r>
              <a:rPr lang="en-GB" dirty="0">
                <a:effectLst/>
                <a:latin typeface="Times" pitchFamily="2" charset="0"/>
              </a:rPr>
              <a:t>Segregated Witness signatures incorporate the value (amount) referenced by each input in the hash that is </a:t>
            </a:r>
            <a:r>
              <a:rPr lang="en-GB" dirty="0" err="1">
                <a:effectLst/>
                <a:latin typeface="Times" pitchFamily="2" charset="0"/>
              </a:rPr>
              <a:t>signed.Previously</a:t>
            </a:r>
            <a:r>
              <a:rPr lang="en-GB" dirty="0">
                <a:effectLst/>
                <a:latin typeface="Times" pitchFamily="2" charset="0"/>
              </a:rPr>
              <a:t>, an offline signing device, such as a hardware wallet, would have to verify the amount of each input </a:t>
            </a:r>
            <a:r>
              <a:rPr lang="en-GB" dirty="0" err="1">
                <a:effectLst/>
                <a:latin typeface="Times" pitchFamily="2" charset="0"/>
              </a:rPr>
              <a:t>beforesigning</a:t>
            </a:r>
            <a:r>
              <a:rPr lang="en-GB" dirty="0">
                <a:effectLst/>
                <a:latin typeface="Times" pitchFamily="2" charset="0"/>
              </a:rPr>
              <a:t> a transaction. This was usually accomplished by streaming a large amount of data about the </a:t>
            </a:r>
            <a:r>
              <a:rPr lang="en-GB" dirty="0" err="1">
                <a:effectLst/>
                <a:latin typeface="Times" pitchFamily="2" charset="0"/>
              </a:rPr>
              <a:t>previoustransactions</a:t>
            </a:r>
            <a:r>
              <a:rPr lang="en-GB" dirty="0">
                <a:effectLst/>
                <a:latin typeface="Times" pitchFamily="2" charset="0"/>
              </a:rPr>
              <a:t> referenced as inputs. Since the amount is now part of the commitment hash that is signed, an </a:t>
            </a:r>
            <a:r>
              <a:rPr lang="en-GB" dirty="0" err="1">
                <a:effectLst/>
                <a:latin typeface="Times" pitchFamily="2" charset="0"/>
              </a:rPr>
              <a:t>offlinedevice</a:t>
            </a:r>
            <a:r>
              <a:rPr lang="en-GB" dirty="0">
                <a:effectLst/>
                <a:latin typeface="Times" pitchFamily="2" charset="0"/>
              </a:rPr>
              <a:t> does not need the previous transactions. If the amounts do not match (are misrepresented by a </a:t>
            </a:r>
            <a:r>
              <a:rPr lang="en-GB" dirty="0" err="1">
                <a:effectLst/>
                <a:latin typeface="Times" pitchFamily="2" charset="0"/>
              </a:rPr>
              <a:t>compromisedonline</a:t>
            </a:r>
            <a:r>
              <a:rPr lang="en-GB" dirty="0">
                <a:effectLst/>
                <a:latin typeface="Times" pitchFamily="2" charset="0"/>
              </a:rPr>
              <a:t> system), the signature will be invalid.</a:t>
            </a:r>
          </a:p>
          <a:p>
            <a:endParaRPr lang="en-GB" dirty="0">
              <a:effectLst/>
              <a:latin typeface="Times" pitchFamily="2" charset="0"/>
            </a:endParaRPr>
          </a:p>
          <a:p>
            <a:endParaRPr lang="en-GB" dirty="0">
              <a:effectLst/>
              <a:latin typeface="Times" pitchFamily="2" charset="0"/>
            </a:endParaRP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critical difference between them is the length of the hash</a:t>
            </a:r>
          </a:p>
          <a:p>
            <a:r>
              <a:rPr lang="en-GB" dirty="0">
                <a:effectLst/>
                <a:latin typeface="Times" pitchFamily="2" charset="0"/>
              </a:rPr>
              <a:t>The public key hash in P2WPKH is 20 byte</a:t>
            </a:r>
            <a:br>
              <a:rPr lang="en-GB" dirty="0">
                <a:effectLst/>
                <a:latin typeface="Times" pitchFamily="2" charset="0"/>
              </a:rPr>
            </a:br>
            <a:r>
              <a:rPr lang="en-GB" dirty="0">
                <a:effectLst/>
                <a:latin typeface="Times" pitchFamily="2" charset="0"/>
              </a:rPr>
              <a:t>The script hash in P2WSH is 32 bytes</a:t>
            </a:r>
          </a:p>
          <a:p>
            <a:endParaRPr lang="en-GB" dirty="0"/>
          </a:p>
          <a:p>
            <a:r>
              <a:rPr lang="en-GB" dirty="0"/>
              <a:t>Pay-to-Witness-Script-Hash (P2WSH)</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xid – same as before, has empty scriptSigs -&gt; immutable</a:t>
            </a:r>
          </a:p>
          <a:p>
            <a:r>
              <a:rPr lang="en-GB" dirty="0"/>
              <a:t>W</a:t>
            </a:r>
            <a:r>
              <a:rPr lang="en-CZ" dirty="0"/>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attacker could therefore create a transaction with a very large number of signature operations, causing the entire Bitcoin network to have to perform hundreds or thousands of hash operations to verify the transaction.</a:t>
            </a:r>
          </a:p>
          <a:p>
            <a:endParaRPr lang="en-GB" dirty="0">
              <a:effectLst/>
              <a:latin typeface="Times" pitchFamily="2" charset="0"/>
            </a:endParaRPr>
          </a:p>
          <a:p>
            <a:r>
              <a:rPr lang="en-GB" dirty="0">
                <a:effectLst/>
                <a:latin typeface="Times" pitchFamily="2" charset="0"/>
              </a:rPr>
              <a:t>a signer can commit to a specific input value without needing to "fetch" and </a:t>
            </a:r>
            <a:r>
              <a:rPr lang="en-GB" dirty="0" err="1">
                <a:effectLst/>
                <a:latin typeface="Times" pitchFamily="2" charset="0"/>
              </a:rPr>
              <a:t>checkthe</a:t>
            </a:r>
            <a:r>
              <a:rPr lang="en-GB" dirty="0">
                <a:effectLst/>
                <a:latin typeface="Times" pitchFamily="2" charset="0"/>
              </a:rPr>
              <a:t> previous transaction referenced by the input. In the case of offline devices, such as hardware wallets, this </a:t>
            </a:r>
            <a:r>
              <a:rPr lang="en-GB" dirty="0" err="1">
                <a:effectLst/>
                <a:latin typeface="Times" pitchFamily="2" charset="0"/>
              </a:rPr>
              <a:t>greatlysimplifies</a:t>
            </a:r>
            <a:r>
              <a:rPr lang="en-GB" dirty="0">
                <a:effectLst/>
                <a:latin typeface="Times" pitchFamily="2" charset="0"/>
              </a:rPr>
              <a:t> the communication between the host and the hardware wallet, removing the need to stream </a:t>
            </a:r>
            <a:r>
              <a:rPr lang="en-GB" dirty="0" err="1">
                <a:effectLst/>
                <a:latin typeface="Times" pitchFamily="2" charset="0"/>
              </a:rPr>
              <a:t>previoustransactions</a:t>
            </a:r>
            <a:r>
              <a:rPr lang="en-GB" dirty="0">
                <a:effectLst/>
                <a:latin typeface="Times" pitchFamily="2" charset="0"/>
              </a:rPr>
              <a:t> for validation. A hardware wallet can accept the input value "as stated" by an untrusted host. Since </a:t>
            </a:r>
            <a:r>
              <a:rPr lang="en-GB" dirty="0" err="1">
                <a:effectLst/>
                <a:latin typeface="Times" pitchFamily="2" charset="0"/>
              </a:rPr>
              <a:t>thesignature</a:t>
            </a:r>
            <a:r>
              <a:rPr lang="en-GB" dirty="0">
                <a:effectLst/>
                <a:latin typeface="Times" pitchFamily="2" charset="0"/>
              </a:rPr>
              <a:t> is invalid if that input value is not correct, the hardware wallet doesn’t need to validate the value </a:t>
            </a:r>
            <a:r>
              <a:rPr lang="en-GB" dirty="0" err="1">
                <a:effectLst/>
                <a:latin typeface="Times" pitchFamily="2" charset="0"/>
              </a:rPr>
              <a:t>beforesigning</a:t>
            </a:r>
            <a:r>
              <a:rPr lang="en-GB" dirty="0">
                <a:effectLst/>
                <a:latin typeface="Times" pitchFamily="2" charset="0"/>
              </a:rPr>
              <a:t> the input.</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dirty="0"/>
              <a:t>P2P example torrent</a:t>
            </a:r>
          </a:p>
          <a:p>
            <a:pPr marL="171450" indent="-171450">
              <a:buFontTx/>
              <a:buChar char="-"/>
            </a:pPr>
            <a:r>
              <a:rPr lang="en-GB" dirty="0">
                <a:effectLst/>
                <a:latin typeface="Times" pitchFamily="2" charset="0"/>
              </a:rPr>
              <a:t>Some nodes maintain only a subset of the blockchain and verify transactions using a method called </a:t>
            </a:r>
            <a:r>
              <a:rPr lang="en-GB" i="1" dirty="0">
                <a:effectLst/>
                <a:latin typeface="Times" pitchFamily="2" charset="0"/>
              </a:rPr>
              <a:t>simplified payment verification</a:t>
            </a:r>
            <a:r>
              <a:rPr lang="en-GB" dirty="0">
                <a:effectLst/>
                <a:latin typeface="Times" pitchFamily="2" charset="0"/>
              </a:rPr>
              <a:t>, or SPV. These nodes are known as SPV nodes or lightweight nodes. </a:t>
            </a:r>
          </a:p>
          <a:p>
            <a:pPr marL="171450" indent="-171450">
              <a:buFontTx/>
              <a:buChar char="-"/>
            </a:pP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dirty="0" err="1">
                <a:effectLst/>
                <a:latin typeface="Times" pitchFamily="2" charset="0"/>
              </a:rPr>
              <a:t>servic</a:t>
            </a:r>
            <a:r>
              <a:rPr lang="en-GB" dirty="0">
                <a:effectLst/>
                <a:latin typeface="Times" pitchFamily="2" charset="0"/>
              </a:rPr>
              <a:t> </a:t>
            </a:r>
            <a:r>
              <a:rPr lang="en-GB" dirty="0" err="1">
                <a:effectLst/>
                <a:latin typeface="Times" pitchFamily="2" charset="0"/>
              </a:rPr>
              <a:t>eattack</a:t>
            </a:r>
            <a:r>
              <a:rPr lang="en-GB" dirty="0">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dirty="0" err="1">
                <a:effectLst/>
                <a:latin typeface="Times" pitchFamily="2" charset="0"/>
              </a:rPr>
              <a:t>randomlyconnect</a:t>
            </a:r>
            <a:r>
              <a:rPr lang="en-GB" dirty="0">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a:t>
            </a:r>
            <a:r>
              <a:rPr lang="en-CZ" dirty="0"/>
              <a:t>rivacy problems with SPV</a:t>
            </a:r>
          </a:p>
          <a:p>
            <a:pPr marL="171450" indent="-171450">
              <a:buFontTx/>
              <a:buChar char="-"/>
            </a:pPr>
            <a:r>
              <a:rPr lang="en-CZ" dirty="0"/>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a:t>
            </a:r>
            <a:r>
              <a:rPr lang="en-CZ" dirty="0"/>
              <a:t>an be iteratively added</a:t>
            </a:r>
          </a:p>
          <a:p>
            <a:endParaRPr lang="en-GB" dirty="0">
              <a:effectLst/>
              <a:latin typeface="Times" pitchFamily="2" charset="0"/>
            </a:endParaRPr>
          </a:p>
          <a:p>
            <a:r>
              <a:rPr lang="en-GB" dirty="0">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a:t>
            </a:r>
            <a:r>
              <a:rPr lang="en-CZ" dirty="0"/>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 signing a transaction that transfers value from a previous transaction over to a new owner identified by a Bitcoin address.</a:t>
            </a:r>
          </a:p>
          <a:p>
            <a:pPr marL="171450" indent="-171450">
              <a:buFontTx/>
              <a:buChar char="-"/>
            </a:pPr>
            <a:r>
              <a:rPr lang="en-GB" dirty="0"/>
              <a:t>Making change</a:t>
            </a:r>
          </a:p>
          <a:p>
            <a:pPr marL="171450" indent="-171450">
              <a:buFontTx/>
              <a:buChar char="-"/>
            </a:pPr>
            <a:r>
              <a:rPr lang="en-GB" dirty="0"/>
              <a:t>Different types of transactions: common, aggregating, distributed</a:t>
            </a:r>
          </a:p>
          <a:p>
            <a:pPr marL="171450" indent="-171450">
              <a:buFontTx/>
              <a:buChar char="-"/>
            </a:pPr>
            <a:r>
              <a:rPr lang="en-GB" dirty="0"/>
              <a:t>Flooding = forward to all other nodes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dirty="0"/>
          </a:p>
          <a:p>
            <a:pPr marL="171450" indent="-171450">
              <a:buFontTx/>
              <a:buChar char="-"/>
            </a:pPr>
            <a:endParaRPr lang="en-CZ" dirty="0"/>
          </a:p>
          <a:p>
            <a:pPr marL="171450" indent="-171450">
              <a:buFontTx/>
              <a:buChar char="-"/>
            </a:pPr>
            <a:r>
              <a:rPr lang="en-CZ" dirty="0"/>
              <a:t>Joe -&gt; Alice: </a:t>
            </a:r>
            <a:r>
              <a:rPr lang="en-GB" dirty="0"/>
              <a:t>https://</a:t>
            </a:r>
            <a:r>
              <a:rPr lang="en-GB" dirty="0" err="1"/>
              <a:t>www.blockchain.com</a:t>
            </a:r>
            <a:r>
              <a:rPr lang="en-GB" dirty="0"/>
              <a:t>/</a:t>
            </a:r>
            <a:r>
              <a:rPr lang="en-GB" dirty="0" err="1"/>
              <a:t>btc</a:t>
            </a:r>
            <a:r>
              <a:rPr lang="en-GB" dirty="0"/>
              <a:t>/</a:t>
            </a:r>
            <a:r>
              <a:rPr lang="en-GB" dirty="0" err="1"/>
              <a:t>tx</a:t>
            </a:r>
            <a:r>
              <a:rPr lang="en-GB" dirty="0"/>
              <a:t>/7957a35fe64f80d234d76d83a2a8f1a0d8149a41d81de548f0a65a8a999f6f18</a:t>
            </a:r>
          </a:p>
          <a:p>
            <a:pPr marL="171450" indent="-171450">
              <a:buFontTx/>
              <a:buChar char="-"/>
            </a:pPr>
            <a:r>
              <a:rPr lang="en-GB" dirty="0"/>
              <a:t>Alice -&gt; Bob: https://</a:t>
            </a:r>
            <a:r>
              <a:rPr lang="en-GB" dirty="0" err="1"/>
              <a:t>www.blockchain.com</a:t>
            </a:r>
            <a:r>
              <a:rPr lang="en-GB" dirty="0"/>
              <a:t>/</a:t>
            </a:r>
            <a:r>
              <a:rPr lang="en-GB" dirty="0" err="1"/>
              <a:t>btc</a:t>
            </a:r>
            <a:r>
              <a:rPr lang="en-GB" dirty="0"/>
              <a:t>/</a:t>
            </a:r>
            <a:r>
              <a:rPr lang="en-GB" dirty="0" err="1"/>
              <a:t>tx</a:t>
            </a:r>
            <a:r>
              <a:rPr lang="en-GB" dirty="0"/>
              <a:t>/0627052b6f28912f2703066a912ea577f2ce4da4caa5a5fbd8a57286c345c2f2</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a:t>
            </a:r>
            <a:r>
              <a:rPr lang="en-GB" dirty="0" err="1">
                <a:effectLst/>
                <a:latin typeface="Times" pitchFamily="2" charset="0"/>
              </a:rPr>
              <a:t>Theparent’s</a:t>
            </a:r>
            <a:r>
              <a:rPr lang="en-GB" dirty="0">
                <a:effectLst/>
                <a:latin typeface="Times" pitchFamily="2" charset="0"/>
              </a:rPr>
              <a:t> changed hash necessitates a change in the "previous block hash" pointer of the child. This in turn causes </a:t>
            </a:r>
            <a:r>
              <a:rPr lang="en-GB" dirty="0" err="1">
                <a:effectLst/>
                <a:latin typeface="Times" pitchFamily="2" charset="0"/>
              </a:rPr>
              <a:t>thechild’s</a:t>
            </a:r>
            <a:r>
              <a:rPr lang="en-GB" dirty="0">
                <a:effectLst/>
                <a:latin typeface="Times" pitchFamily="2" charset="0"/>
              </a:rPr>
              <a:t> hash to change, which requires a change in the pointer of the grandchild, which in turn changes the </a:t>
            </a:r>
            <a:r>
              <a:rPr lang="en-GB" dirty="0" err="1">
                <a:effectLst/>
                <a:latin typeface="Times" pitchFamily="2" charset="0"/>
              </a:rPr>
              <a:t>grandchild,and</a:t>
            </a:r>
            <a:r>
              <a:rPr lang="en-GB" dirty="0">
                <a:effectLst/>
                <a:latin typeface="Times" pitchFamily="2" charset="0"/>
              </a:rPr>
              <a:t> so on. This cascade effect ensures that once a block has many generations following it, it cannot be changed </a:t>
            </a:r>
            <a:r>
              <a:rPr lang="en-GB" dirty="0" err="1">
                <a:effectLst/>
                <a:latin typeface="Times" pitchFamily="2" charset="0"/>
              </a:rPr>
              <a:t>withoutforcing</a:t>
            </a:r>
            <a:r>
              <a:rPr lang="en-GB" dirty="0">
                <a:effectLst/>
                <a:latin typeface="Times" pitchFamily="2" charset="0"/>
              </a:rPr>
              <a:t>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block hash is not actually included inside the block’s data structure, neither when the block is transmitted</a:t>
            </a:r>
          </a:p>
          <a:p>
            <a:r>
              <a:rPr lang="en-GB" dirty="0"/>
              <a:t>on the network, nor when it is stored on a node’s persistence storage as part of the blockchain. Instead, the block’s hash is</a:t>
            </a:r>
          </a:p>
          <a:p>
            <a:r>
              <a:rPr lang="en-GB" dirty="0"/>
              <a:t>computed by each node as the block is received from the network. The block hash might be stored in a separate database</a:t>
            </a:r>
          </a:p>
          <a:p>
            <a:r>
              <a:rPr lang="en-GB" dirty="0"/>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D</a:t>
            </a:r>
            <a:r>
              <a:rPr lang="en-CZ" dirty="0"/>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To prove that a specific transaction is included in a block, a node only needs to produce log~2~(N) 32-byte hashes, constituting an </a:t>
            </a:r>
            <a:r>
              <a:rPr lang="en-GB" i="1" dirty="0">
                <a:effectLst/>
                <a:latin typeface="Times" pitchFamily="2" charset="0"/>
              </a:rPr>
              <a:t>authentication path </a:t>
            </a:r>
            <a:r>
              <a:rPr lang="en-GB" dirty="0">
                <a:effectLst/>
                <a:latin typeface="Times" pitchFamily="2" charset="0"/>
              </a:rPr>
              <a:t>or </a:t>
            </a:r>
            <a:r>
              <a:rPr lang="en-GB" i="1" dirty="0" err="1">
                <a:effectLst/>
                <a:latin typeface="Times" pitchFamily="2" charset="0"/>
              </a:rPr>
              <a:t>merkle</a:t>
            </a:r>
            <a:r>
              <a:rPr lang="en-GB" i="1" dirty="0">
                <a:effectLst/>
                <a:latin typeface="Times" pitchFamily="2" charset="0"/>
              </a:rPr>
              <a:t> path </a:t>
            </a:r>
          </a:p>
          <a:p>
            <a:r>
              <a:rPr lang="en-GB" dirty="0">
                <a:effectLst/>
                <a:latin typeface="Times" pitchFamily="2" charset="0"/>
              </a:rPr>
              <a:t>connecting the specific transaction to the root of the tree </a:t>
            </a: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Consider, for example, an SPV node that is interested in incoming payments to an address contained in its wallet. </a:t>
            </a:r>
            <a:r>
              <a:rPr lang="en-GB" dirty="0" err="1">
                <a:effectLst/>
                <a:latin typeface="Times" pitchFamily="2" charset="0"/>
              </a:rPr>
              <a:t>TheSPV</a:t>
            </a:r>
            <a:r>
              <a:rPr lang="en-GB" dirty="0">
                <a:effectLst/>
                <a:latin typeface="Times" pitchFamily="2" charset="0"/>
              </a:rPr>
              <a:t> node will establish a bloom filter (see [</a:t>
            </a:r>
            <a:r>
              <a:rPr lang="en-GB" dirty="0" err="1">
                <a:effectLst/>
                <a:latin typeface="Times" pitchFamily="2" charset="0"/>
              </a:rPr>
              <a:t>bloom_filters</a:t>
            </a:r>
            <a:r>
              <a:rPr lang="en-GB" dirty="0">
                <a:effectLst/>
                <a:latin typeface="Times" pitchFamily="2" charset="0"/>
              </a:rPr>
              <a:t>]) on its connections to peers to limit the transactions received </a:t>
            </a:r>
            <a:r>
              <a:rPr lang="en-GB" dirty="0" err="1">
                <a:effectLst/>
                <a:latin typeface="Times" pitchFamily="2" charset="0"/>
              </a:rPr>
              <a:t>toonly</a:t>
            </a:r>
            <a:r>
              <a:rPr lang="en-GB" dirty="0">
                <a:effectLst/>
                <a:latin typeface="Times" pitchFamily="2" charset="0"/>
              </a:rPr>
              <a:t> those containing addresses of interest. When a peer sees a transaction that matches the bloom filter, it will send </a:t>
            </a:r>
            <a:r>
              <a:rPr lang="en-GB" dirty="0" err="1">
                <a:effectLst/>
                <a:latin typeface="Times" pitchFamily="2" charset="0"/>
              </a:rPr>
              <a:t>thatblock</a:t>
            </a:r>
            <a:r>
              <a:rPr lang="en-GB" dirty="0">
                <a:effectLst/>
                <a:latin typeface="Times" pitchFamily="2" charset="0"/>
              </a:rPr>
              <a:t> using a </a:t>
            </a:r>
            <a:r>
              <a:rPr lang="en-GB" dirty="0" err="1">
                <a:effectLst/>
                <a:latin typeface="Times" pitchFamily="2" charset="0"/>
              </a:rPr>
              <a:t>merkleblock</a:t>
            </a:r>
            <a:r>
              <a:rPr lang="en-GB" dirty="0">
                <a:effectLst/>
                <a:latin typeface="Times" pitchFamily="2" charset="0"/>
              </a:rPr>
              <a:t> message. The </a:t>
            </a:r>
            <a:r>
              <a:rPr lang="en-GB" dirty="0" err="1">
                <a:effectLst/>
                <a:latin typeface="Times" pitchFamily="2" charset="0"/>
              </a:rPr>
              <a:t>merkleblock</a:t>
            </a:r>
            <a:r>
              <a:rPr lang="en-GB" dirty="0">
                <a:effectLst/>
                <a:latin typeface="Times" pitchFamily="2" charset="0"/>
              </a:rPr>
              <a:t> message contains the block header as well as a </a:t>
            </a:r>
            <a:r>
              <a:rPr lang="en-GB" dirty="0" err="1">
                <a:effectLst/>
                <a:latin typeface="Times" pitchFamily="2" charset="0"/>
              </a:rPr>
              <a:t>merkle</a:t>
            </a:r>
            <a:r>
              <a:rPr lang="en-GB" dirty="0">
                <a:effectLst/>
                <a:latin typeface="Times" pitchFamily="2" charset="0"/>
              </a:rPr>
              <a:t> path </a:t>
            </a:r>
            <a:r>
              <a:rPr lang="en-GB" dirty="0" err="1">
                <a:effectLst/>
                <a:latin typeface="Times" pitchFamily="2" charset="0"/>
              </a:rPr>
              <a:t>thatlinks</a:t>
            </a:r>
            <a:r>
              <a:rPr lang="en-GB" dirty="0">
                <a:effectLst/>
                <a:latin typeface="Times" pitchFamily="2" charset="0"/>
              </a:rPr>
              <a:t> the transaction of interest to the </a:t>
            </a:r>
            <a:r>
              <a:rPr lang="en-GB" dirty="0" err="1">
                <a:effectLst/>
                <a:latin typeface="Times" pitchFamily="2" charset="0"/>
              </a:rPr>
              <a:t>merkle</a:t>
            </a:r>
            <a:r>
              <a:rPr lang="en-GB" dirty="0">
                <a:effectLst/>
                <a:latin typeface="Times" pitchFamily="2" charset="0"/>
              </a:rPr>
              <a:t> root in the block. The SPV node can use this </a:t>
            </a:r>
            <a:r>
              <a:rPr lang="en-GB" dirty="0" err="1">
                <a:effectLst/>
                <a:latin typeface="Times" pitchFamily="2" charset="0"/>
              </a:rPr>
              <a:t>merkle</a:t>
            </a:r>
            <a:r>
              <a:rPr lang="en-GB" dirty="0">
                <a:effectLst/>
                <a:latin typeface="Times" pitchFamily="2" charset="0"/>
              </a:rPr>
              <a:t> path to connect </a:t>
            </a:r>
            <a:r>
              <a:rPr lang="en-GB" dirty="0" err="1">
                <a:effectLst/>
                <a:latin typeface="Times" pitchFamily="2" charset="0"/>
              </a:rPr>
              <a:t>thetransaction</a:t>
            </a:r>
            <a:r>
              <a:rPr lang="en-GB" dirty="0">
                <a:effectLst/>
                <a:latin typeface="Times" pitchFamily="2" charset="0"/>
              </a:rPr>
              <a:t> to the block and verify that the transaction is included in the block. The SPV node also uses the block </a:t>
            </a:r>
            <a:r>
              <a:rPr lang="en-GB" dirty="0" err="1">
                <a:effectLst/>
                <a:latin typeface="Times" pitchFamily="2" charset="0"/>
              </a:rPr>
              <a:t>headerto</a:t>
            </a:r>
            <a:r>
              <a:rPr lang="en-GB" dirty="0">
                <a:effectLst/>
                <a:latin typeface="Times" pitchFamily="2" charset="0"/>
              </a:rPr>
              <a:t> link the block to the rest of the blockchain.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56</a:t>
            </a:fld>
            <a:endParaRPr lang="en-CZ"/>
          </a:p>
        </p:txBody>
      </p:sp>
    </p:spTree>
    <p:extLst>
      <p:ext uri="{BB962C8B-B14F-4D97-AF65-F5344CB8AC3E}">
        <p14:creationId xmlns:p14="http://schemas.microsoft.com/office/powerpoint/2010/main" val="92861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Bitcoin miners also earn fees from transactions. Every transaction usually includes a transaction fee, in the form of </a:t>
            </a:r>
            <a:r>
              <a:rPr lang="en-GB" dirty="0" err="1">
                <a:effectLst/>
                <a:latin typeface="Times" pitchFamily="2" charset="0"/>
              </a:rPr>
              <a:t>asurplus</a:t>
            </a:r>
            <a:r>
              <a:rPr lang="en-GB" dirty="0">
                <a:effectLst/>
                <a:latin typeface="Times" pitchFamily="2" charset="0"/>
              </a:rPr>
              <a:t> of bitcoin between the transaction’s inputs and outputs. The winning bitcoin miner gets to "keep the change" </a:t>
            </a:r>
            <a:r>
              <a:rPr lang="en-GB" dirty="0" err="1">
                <a:effectLst/>
                <a:latin typeface="Times" pitchFamily="2" charset="0"/>
              </a:rPr>
              <a:t>onthe</a:t>
            </a:r>
            <a:r>
              <a:rPr lang="en-GB" dirty="0">
                <a:effectLst/>
                <a:latin typeface="Times" pitchFamily="2" charset="0"/>
              </a:rPr>
              <a:t> transactions included in the winning block. Today, the fees represent 0.5% or less of a bitcoin miner’s income, </a:t>
            </a:r>
            <a:r>
              <a:rPr lang="en-GB" dirty="0" err="1">
                <a:effectLst/>
                <a:latin typeface="Times" pitchFamily="2" charset="0"/>
              </a:rPr>
              <a:t>thevast</a:t>
            </a:r>
            <a:r>
              <a:rPr lang="en-GB" dirty="0">
                <a:effectLst/>
                <a:latin typeface="Times" pitchFamily="2" charset="0"/>
              </a:rPr>
              <a:t> majority coming from the newly minted bitcoin. However, as the block reward decreases over time and the </a:t>
            </a:r>
            <a:r>
              <a:rPr lang="en-GB" dirty="0" err="1">
                <a:effectLst/>
                <a:latin typeface="Times" pitchFamily="2" charset="0"/>
              </a:rPr>
              <a:t>numberof</a:t>
            </a:r>
            <a:r>
              <a:rPr lang="en-GB" dirty="0">
                <a:effectLst/>
                <a:latin typeface="Times" pitchFamily="2" charset="0"/>
              </a:rPr>
              <a:t> transactions per block increases, a greater proportion of bitcoin mining earnings will come from fees. Gradually, </a:t>
            </a:r>
            <a:r>
              <a:rPr lang="en-GB" dirty="0" err="1">
                <a:effectLst/>
                <a:latin typeface="Times" pitchFamily="2" charset="0"/>
              </a:rPr>
              <a:t>themining</a:t>
            </a:r>
            <a:r>
              <a:rPr lang="en-GB" dirty="0">
                <a:effectLst/>
                <a:latin typeface="Times" pitchFamily="2" charset="0"/>
              </a:rPr>
              <a:t> reward will be dominated by transaction fees, which will form the primary incentive for miners. After 2140, </a:t>
            </a:r>
            <a:r>
              <a:rPr lang="en-GB" dirty="0" err="1">
                <a:effectLst/>
                <a:latin typeface="Times" pitchFamily="2" charset="0"/>
              </a:rPr>
              <a:t>theamount</a:t>
            </a:r>
            <a:r>
              <a:rPr lang="en-GB" dirty="0">
                <a:effectLst/>
                <a:latin typeface="Times" pitchFamily="2" charset="0"/>
              </a:rPr>
              <a:t> of new bitcoin in each block drops to zero and bitcoin mining will be incentivized only by transaction fees.</a:t>
            </a:r>
          </a:p>
          <a:p>
            <a:endParaRPr lang="en-GB" dirty="0">
              <a:effectLst/>
              <a:latin typeface="Times" pitchFamily="2" charset="0"/>
            </a:endParaRPr>
          </a:p>
          <a:p>
            <a:r>
              <a:rPr lang="en-GB" dirty="0">
                <a:effectLst/>
                <a:latin typeface="Times" pitchFamily="2" charset="0"/>
              </a:rPr>
              <a:t>The most important and debated consequence of fixed and diminishing monetary issuance is that the currency tends to </a:t>
            </a:r>
            <a:r>
              <a:rPr lang="en-GB" dirty="0" err="1">
                <a:effectLst/>
                <a:latin typeface="Times" pitchFamily="2" charset="0"/>
              </a:rPr>
              <a:t>beinherently</a:t>
            </a:r>
            <a:r>
              <a:rPr lang="en-GB" dirty="0">
                <a:effectLst/>
                <a:latin typeface="Times" pitchFamily="2" charset="0"/>
              </a:rPr>
              <a:t> </a:t>
            </a:r>
            <a:r>
              <a:rPr lang="en-GB" i="1" dirty="0">
                <a:effectLst/>
                <a:latin typeface="Times" pitchFamily="2" charset="0"/>
              </a:rPr>
              <a:t>deflationary</a:t>
            </a:r>
            <a:r>
              <a:rPr lang="en-GB" dirty="0">
                <a:effectLst/>
                <a:latin typeface="Times" pitchFamily="2" charset="0"/>
              </a:rPr>
              <a:t>. Deflation is the phenomenon of appreciation of value due to a mismatch in supply and demand </a:t>
            </a:r>
            <a:r>
              <a:rPr lang="en-GB" dirty="0" err="1">
                <a:effectLst/>
                <a:latin typeface="Times" pitchFamily="2" charset="0"/>
              </a:rPr>
              <a:t>thatdrives</a:t>
            </a:r>
            <a:r>
              <a:rPr lang="en-GB" dirty="0">
                <a:effectLst/>
                <a:latin typeface="Times" pitchFamily="2" charset="0"/>
              </a:rPr>
              <a:t> up the value (and exchange rate) of a currency. The opposite of inflation, price deflation, means that the money </a:t>
            </a:r>
            <a:r>
              <a:rPr lang="en-GB" dirty="0" err="1">
                <a:effectLst/>
                <a:latin typeface="Times" pitchFamily="2" charset="0"/>
              </a:rPr>
              <a:t>hasmore</a:t>
            </a:r>
            <a:r>
              <a:rPr lang="en-GB" dirty="0">
                <a:effectLst/>
                <a:latin typeface="Times" pitchFamily="2" charset="0"/>
              </a:rPr>
              <a:t> purchasing power over time.</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dirty="0" err="1">
                <a:effectLst/>
                <a:latin typeface="Times" pitchFamily="2" charset="0"/>
              </a:rPr>
              <a:t>neighboring</a:t>
            </a:r>
            <a:r>
              <a:rPr lang="en-GB" dirty="0">
                <a:effectLst/>
                <a:latin typeface="Times" pitchFamily="2" charset="0"/>
              </a:rPr>
              <a:t> nodes in the Bitcoin network so that it can be propagated across the entire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block data structure is syntactically valid</a:t>
            </a:r>
          </a:p>
          <a:p>
            <a:r>
              <a:rPr lang="en-GB" dirty="0">
                <a:effectLst/>
                <a:latin typeface="Times" pitchFamily="2" charset="0"/>
              </a:rPr>
              <a:t>The block header hash is equal to or less than the target (enforces the Proof-of-Work)</a:t>
            </a:r>
          </a:p>
          <a:p>
            <a:r>
              <a:rPr lang="en-GB" dirty="0">
                <a:effectLst/>
                <a:latin typeface="Times" pitchFamily="2" charset="0"/>
              </a:rPr>
              <a:t>The block timestamp is less than two hours in the future (allowing for time errors)</a:t>
            </a:r>
          </a:p>
          <a:p>
            <a:r>
              <a:rPr lang="en-GB" dirty="0">
                <a:effectLst/>
                <a:latin typeface="Times" pitchFamily="2" charset="0"/>
              </a:rPr>
              <a:t>The block size is within acceptable limits</a:t>
            </a:r>
          </a:p>
          <a:p>
            <a:r>
              <a:rPr lang="en-GB" dirty="0">
                <a:effectLst/>
                <a:latin typeface="Times" pitchFamily="2" charset="0"/>
              </a:rPr>
              <a:t>The first transaction (and only the first) is a </a:t>
            </a:r>
            <a:r>
              <a:rPr lang="en-GB" dirty="0" err="1">
                <a:effectLst/>
                <a:latin typeface="Times" pitchFamily="2" charset="0"/>
              </a:rPr>
              <a:t>coinbase</a:t>
            </a:r>
            <a:r>
              <a:rPr lang="en-GB" dirty="0">
                <a:effectLst/>
                <a:latin typeface="Times" pitchFamily="2" charset="0"/>
              </a:rPr>
              <a:t> transaction</a:t>
            </a:r>
          </a:p>
          <a:p>
            <a:r>
              <a:rPr lang="en-GB" dirty="0">
                <a:effectLst/>
                <a:latin typeface="Times" pitchFamily="2" charset="0"/>
              </a:rPr>
              <a:t>All transactions within the block are valid using the transaction checklist discussed in [</a:t>
            </a:r>
            <a:r>
              <a:rPr lang="en-GB" dirty="0" err="1">
                <a:effectLst/>
                <a:latin typeface="Times" pitchFamily="2" charset="0"/>
              </a:rPr>
              <a:t>tx_verification</a:t>
            </a:r>
            <a:r>
              <a:rPr lang="en-GB" dirty="0">
                <a:effectLst/>
                <a:latin typeface="Times" pitchFamily="2" charset="0"/>
              </a:rPr>
              <a:t>]</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Why don’t miners write themselves a transaction for a thousand bitcoin instead of the correct reward? Because every node validates blocks according to the same rules. </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Transactions bundled into blocks</a:t>
            </a:r>
          </a:p>
          <a:p>
            <a:endParaRPr lang="en-GB" dirty="0">
              <a:effectLst/>
              <a:latin typeface="Times" pitchFamily="2" charset="0"/>
            </a:endParaRPr>
          </a:p>
          <a:p>
            <a:r>
              <a:rPr lang="en-GB" dirty="0">
                <a:effectLst/>
                <a:latin typeface="Times" pitchFamily="2" charset="0"/>
              </a:rPr>
              <a:t>New </a:t>
            </a:r>
            <a:r>
              <a:rPr lang="en-GB" dirty="0" err="1">
                <a:effectLst/>
                <a:latin typeface="Times" pitchFamily="2" charset="0"/>
              </a:rPr>
              <a:t>transactios</a:t>
            </a:r>
            <a:r>
              <a:rPr lang="en-GB" dirty="0">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dirty="0" err="1">
                <a:effectLst/>
                <a:latin typeface="Times" pitchFamily="2" charset="0"/>
              </a:rPr>
              <a:t>Asminers</a:t>
            </a:r>
            <a:r>
              <a:rPr lang="en-GB" dirty="0">
                <a:effectLst/>
                <a:latin typeface="Times" pitchFamily="2" charset="0"/>
              </a:rPr>
              <a:t> construct a new block, they add unverified transactions from this pool to the new block and then attempt to prove the validity of that new block, with the mining algorithm (Proof-of-Work).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blocks that do not have a known parent in the known chains (orphans).</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theoretically possible for a fork to extend to two blocks, if two blocks are found almost simultaneously by miners on</a:t>
            </a:r>
          </a:p>
          <a:p>
            <a:r>
              <a:rPr lang="en-GB" dirty="0"/>
              <a:t>opposite "sides" of a previous fork. However, the chance of that happening is very low. Whereas a one-block fork might</a:t>
            </a:r>
          </a:p>
          <a:p>
            <a:r>
              <a:rPr lang="en-GB" dirty="0"/>
              <a:t>occur every day, a two-block fork occurs at most once every few weeks.</a:t>
            </a:r>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dirty="0">
                <a:solidFill>
                  <a:srgbClr val="DADADA"/>
                </a:solidFill>
                <a:effectLst/>
                <a:latin typeface="Menlo" panose="020B0609030804020204" pitchFamily="49" charset="0"/>
              </a:rPr>
              <a:t>used to pay for electricity. High-performance mining systems are about as efficient as possible with the current</a:t>
            </a:r>
          </a:p>
          <a:p>
            <a:r>
              <a:rPr lang="en-GB" b="0" dirty="0">
                <a:solidFill>
                  <a:srgbClr val="DADADA"/>
                </a:solidFill>
                <a:effectLst/>
                <a:latin typeface="Menlo" panose="020B0609030804020204" pitchFamily="49" charset="0"/>
              </a:rPr>
              <a:t>generation of silicon fabrication, converting electricity into hashing computation at the highest rate possible. The</a:t>
            </a:r>
          </a:p>
          <a:p>
            <a:r>
              <a:rPr lang="en-GB" b="0" dirty="0">
                <a:solidFill>
                  <a:srgbClr val="DADADA"/>
                </a:solidFill>
                <a:effectLst/>
                <a:latin typeface="Menlo" panose="020B0609030804020204" pitchFamily="49" charset="0"/>
              </a:rPr>
              <a:t>primary influence on the mining market is the price of one kilowatt-hour of electricity in bitcoin, because that</a:t>
            </a:r>
          </a:p>
          <a:p>
            <a:r>
              <a:rPr lang="en-GB" b="0" dirty="0">
                <a:solidFill>
                  <a:srgbClr val="DADADA"/>
                </a:solidFill>
                <a:effectLst/>
                <a:latin typeface="Menlo" panose="020B0609030804020204" pitchFamily="49" charset="0"/>
              </a:rPr>
              <a:t>determines the profitability of mining and therefore the incentives to enter or exit the mining market.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TODO: make up-to-date computation</a:t>
            </a:r>
          </a:p>
          <a:p>
            <a:endParaRPr lang="en-CZ" dirty="0"/>
          </a:p>
          <a:p>
            <a:r>
              <a:rPr lang="en-GB" dirty="0"/>
              <a:t>Mining pools coordinate many hundreds or thousands of miners, over specialized pool-mining protocols. The individual</a:t>
            </a:r>
          </a:p>
          <a:p>
            <a:r>
              <a:rPr lang="en-GB" dirty="0"/>
              <a:t>miners configure their mining equipment to connect to a pool server, and specify a Bitcoin address, which will receive</a:t>
            </a:r>
          </a:p>
          <a:p>
            <a:r>
              <a:rPr lang="en-GB" dirty="0"/>
              <a:t>their share of the rewards. Their mining hardware remains connected to the pool server while mining, synchronizing</a:t>
            </a:r>
          </a:p>
          <a:p>
            <a:r>
              <a:rPr lang="en-GB" dirty="0"/>
              <a:t>their efforts with the other miners. Thus, the pool miners share the effort to mine a block and then share in the rewards.</a:t>
            </a: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research groups have used statistical </a:t>
            </a:r>
            <a:r>
              <a:rPr lang="en-GB" dirty="0" err="1"/>
              <a:t>modeling</a:t>
            </a:r>
            <a:r>
              <a:rPr lang="en-GB" dirty="0"/>
              <a:t> to claim that various types of consensus attacks are possible with as little as 30% of the hashing power.</a:t>
            </a:r>
          </a:p>
          <a:p>
            <a:endParaRPr lang="en-GB" dirty="0"/>
          </a:p>
          <a:p>
            <a:br>
              <a:rPr lang="en-GB" dirty="0">
                <a:effectLst/>
                <a:latin typeface="Times" pitchFamily="2" charset="0"/>
              </a:rPr>
            </a:br>
            <a:r>
              <a:rPr lang="en-GB" dirty="0" err="1">
                <a:effectLst/>
                <a:latin typeface="Times" pitchFamily="2" charset="0"/>
              </a:rPr>
              <a:t>thecentralization</a:t>
            </a:r>
            <a:r>
              <a:rPr lang="en-GB" dirty="0">
                <a:effectLst/>
                <a:latin typeface="Times" pitchFamily="2" charset="0"/>
              </a:rPr>
              <a:t> of control caused by mining pools has introduced the risk of for-profit attacks by a mining pool </a:t>
            </a:r>
            <a:r>
              <a:rPr lang="en-GB" dirty="0" err="1">
                <a:effectLst/>
                <a:latin typeface="Times" pitchFamily="2" charset="0"/>
              </a:rPr>
              <a:t>operator.The</a:t>
            </a:r>
            <a:r>
              <a:rPr lang="en-GB" dirty="0">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latin typeface="+mn-lt"/>
              </a:rPr>
              <a:t>Technical debt, </a:t>
            </a:r>
          </a:p>
          <a:p>
            <a:r>
              <a:rPr lang="en-GB" b="0" dirty="0">
                <a:effectLst/>
                <a:latin typeface="+mn-lt"/>
              </a:rPr>
              <a:t>Validation relaxation</a:t>
            </a:r>
          </a:p>
          <a:p>
            <a:r>
              <a:rPr lang="en-GB" b="0" dirty="0">
                <a:effectLst/>
                <a:latin typeface="+mn-lt"/>
              </a:rPr>
              <a:t>Irreversible upgrades</a:t>
            </a:r>
          </a:p>
          <a:p>
            <a:endParaRPr lang="en-GB" dirty="0">
              <a:effectLst/>
              <a:latin typeface="Times" pitchFamily="2" charset="0"/>
            </a:endParaRPr>
          </a:p>
          <a:p>
            <a:endParaRPr lang="en-GB" dirty="0">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Namecoin</a:t>
            </a:r>
            <a:r>
              <a:rPr lang="en-GB" dirty="0"/>
              <a:t> - created in 2010, </a:t>
            </a:r>
            <a:r>
              <a:rPr lang="en-GB" dirty="0" err="1"/>
              <a:t>Namecoin</a:t>
            </a:r>
            <a:r>
              <a:rPr lang="en-GB" dirty="0"/>
              <a:t> is best described as a decentralized name registration database. In decentralized protocols like Tor, Bitcoin and </a:t>
            </a:r>
            <a:r>
              <a:rPr lang="en-GB" dirty="0" err="1"/>
              <a:t>BitMessage</a:t>
            </a:r>
            <a:r>
              <a:rPr lang="en-GB" dirty="0"/>
              <a:t>, there needs to be some way of identifying accounts so that other people can interact with them, but in all existing solutions the</a:t>
            </a:r>
          </a:p>
          <a:p>
            <a:r>
              <a:rPr lang="en-GB" dirty="0"/>
              <a:t>Only kind of identifier available is a pseudorandom hash like1LW79wp5ZBqaHW1jL5TCiBCrhQYtHagUWy. Ideally, one would like to be able to have an</a:t>
            </a:r>
          </a:p>
          <a:p>
            <a:r>
              <a:rPr lang="en-GB" dirty="0"/>
              <a:t>account with a name like "</a:t>
            </a:r>
            <a:r>
              <a:rPr lang="en-GB" dirty="0" err="1"/>
              <a:t>george</a:t>
            </a:r>
            <a:r>
              <a:rPr lang="en-GB" dirty="0"/>
              <a:t>". However, the problem is that if one person can create an</a:t>
            </a:r>
          </a:p>
          <a:p>
            <a:r>
              <a:rPr lang="en-GB" dirty="0"/>
              <a:t>account named "</a:t>
            </a:r>
            <a:r>
              <a:rPr lang="en-GB" dirty="0" err="1"/>
              <a:t>george</a:t>
            </a:r>
            <a:r>
              <a:rPr lang="en-GB" dirty="0"/>
              <a:t>" then someone else can use the same process to register "</a:t>
            </a:r>
            <a:r>
              <a:rPr lang="en-GB" dirty="0" err="1"/>
              <a:t>george</a:t>
            </a:r>
            <a:r>
              <a:rPr lang="en-GB" dirty="0"/>
              <a:t>" for</a:t>
            </a:r>
          </a:p>
          <a:p>
            <a:r>
              <a:rPr lang="en-GB" dirty="0"/>
              <a:t>themselves as well and impersonate them. The only solution is a first-to-file paradigm, where the</a:t>
            </a:r>
          </a:p>
          <a:p>
            <a:r>
              <a:rPr lang="en-GB" dirty="0"/>
              <a:t>first registrant succeeds and the second fails - a problem perfectly suited for the Bitcoin consensus</a:t>
            </a:r>
          </a:p>
          <a:p>
            <a:r>
              <a:rPr lang="en-GB" dirty="0"/>
              <a:t>protocol. </a:t>
            </a:r>
            <a:r>
              <a:rPr lang="en-GB" dirty="0" err="1"/>
              <a:t>Namecoin</a:t>
            </a:r>
            <a:r>
              <a:rPr lang="en-GB" dirty="0"/>
              <a:t> is the oldest, and most successful, implementation of a name registration</a:t>
            </a:r>
          </a:p>
          <a:p>
            <a:r>
              <a:rPr lang="en-GB" dirty="0"/>
              <a:t>system using such an idea.</a:t>
            </a:r>
          </a:p>
          <a:p>
            <a:endParaRPr lang="en-GB" dirty="0"/>
          </a:p>
          <a:p>
            <a:r>
              <a:rPr lang="en-GB" dirty="0" err="1"/>
              <a:t>Colored</a:t>
            </a:r>
            <a:r>
              <a:rPr lang="en-GB" dirty="0"/>
              <a:t> coins - the purpose of </a:t>
            </a:r>
            <a:r>
              <a:rPr lang="en-GB" dirty="0" err="1"/>
              <a:t>colored</a:t>
            </a:r>
            <a:r>
              <a:rPr lang="en-GB" dirty="0"/>
              <a:t> coins is to serve as a protocol to allow people to create their</a:t>
            </a:r>
          </a:p>
          <a:p>
            <a:r>
              <a:rPr lang="en-GB" dirty="0"/>
              <a:t>own digital currencies - or, in the important trivial case of a currency with one unit, digital tokens</a:t>
            </a:r>
          </a:p>
          <a:p>
            <a:r>
              <a:rPr lang="en-GB" dirty="0"/>
              <a:t>on the Bitcoin blockchain. In the </a:t>
            </a:r>
            <a:r>
              <a:rPr lang="en-GB" dirty="0" err="1"/>
              <a:t>colored</a:t>
            </a:r>
            <a:r>
              <a:rPr lang="en-GB" dirty="0"/>
              <a:t> coins protocol, one "issues" a new currency by publicly</a:t>
            </a:r>
          </a:p>
          <a:p>
            <a:r>
              <a:rPr lang="en-GB" dirty="0"/>
              <a:t>assigning a </a:t>
            </a:r>
            <a:r>
              <a:rPr lang="en-GB" dirty="0" err="1"/>
              <a:t>color</a:t>
            </a:r>
            <a:r>
              <a:rPr lang="en-GB" dirty="0"/>
              <a:t> to a specific Bitcoin UTXO, and the protocol recursively defines the </a:t>
            </a:r>
            <a:r>
              <a:rPr lang="en-GB" dirty="0" err="1"/>
              <a:t>color</a:t>
            </a:r>
            <a:r>
              <a:rPr lang="en-GB" dirty="0"/>
              <a:t> of other</a:t>
            </a:r>
          </a:p>
          <a:p>
            <a:r>
              <a:rPr lang="en-GB" dirty="0"/>
              <a:t>UTXO to be the same as the </a:t>
            </a:r>
            <a:r>
              <a:rPr lang="en-GB" dirty="0" err="1"/>
              <a:t>color</a:t>
            </a:r>
            <a:r>
              <a:rPr lang="en-GB" dirty="0"/>
              <a:t> of the inputs that the transaction creating them spent (some</a:t>
            </a:r>
          </a:p>
          <a:p>
            <a:r>
              <a:rPr lang="en-GB" dirty="0"/>
              <a:t>special rules apply in the case of mixed-</a:t>
            </a:r>
            <a:r>
              <a:rPr lang="en-GB" dirty="0" err="1"/>
              <a:t>color</a:t>
            </a:r>
            <a:r>
              <a:rPr lang="en-GB" dirty="0"/>
              <a:t> inputs). This allows users to maintain wallets</a:t>
            </a:r>
          </a:p>
          <a:p>
            <a:r>
              <a:rPr lang="en-GB" dirty="0"/>
              <a:t>containing only UTXO of a specific </a:t>
            </a:r>
            <a:r>
              <a:rPr lang="en-GB" dirty="0" err="1"/>
              <a:t>color</a:t>
            </a:r>
            <a:r>
              <a:rPr lang="en-GB" dirty="0"/>
              <a:t> and send them around much like regular bitcoins,</a:t>
            </a:r>
          </a:p>
          <a:p>
            <a:r>
              <a:rPr lang="en-GB" dirty="0"/>
              <a:t>backtracking through the blockchain to determine the </a:t>
            </a:r>
            <a:r>
              <a:rPr lang="en-GB" dirty="0" err="1"/>
              <a:t>color</a:t>
            </a:r>
            <a:r>
              <a:rPr lang="en-GB" dirty="0"/>
              <a:t> of any UTXO that they receive.</a:t>
            </a:r>
          </a:p>
          <a:p>
            <a:endParaRPr lang="en-GB" dirty="0"/>
          </a:p>
          <a:p>
            <a:endParaRPr lang="en-GB" dirty="0"/>
          </a:p>
          <a:p>
            <a:r>
              <a:rPr lang="en-GB" dirty="0"/>
              <a:t>From a technical standpoint, the Bitcoin ledger can be thought of as a state transition system, where there is</a:t>
            </a:r>
          </a:p>
          <a:p>
            <a:r>
              <a:rPr lang="en-GB" dirty="0"/>
              <a:t>a "state" consisting of the ownership status of all existing bitcoins and a "state transition function" that takes</a:t>
            </a:r>
          </a:p>
          <a:p>
            <a:r>
              <a:rPr lang="en-GB" dirty="0"/>
              <a:t>a state and a transaction and outputs a new state which is the result.</a:t>
            </a:r>
          </a:p>
          <a:p>
            <a:endParaRPr lang="en-GB" dirty="0"/>
          </a:p>
          <a:p>
            <a:r>
              <a:rPr lang="en-GB" dirty="0" err="1"/>
              <a:t>Metacoins</a:t>
            </a:r>
            <a:r>
              <a:rPr lang="en-GB" dirty="0"/>
              <a:t> - the idea behind a </a:t>
            </a:r>
            <a:r>
              <a:rPr lang="en-GB" dirty="0" err="1"/>
              <a:t>metacoin</a:t>
            </a:r>
            <a:r>
              <a:rPr lang="en-GB" dirty="0"/>
              <a:t> is to have a protocol that lives on top of Bitcoin, using</a:t>
            </a:r>
          </a:p>
          <a:p>
            <a:r>
              <a:rPr lang="en-GB" dirty="0"/>
              <a:t>Bitcoin transactions to store </a:t>
            </a:r>
            <a:r>
              <a:rPr lang="en-GB" dirty="0" err="1"/>
              <a:t>metacoin</a:t>
            </a:r>
            <a:r>
              <a:rPr lang="en-GB" dirty="0"/>
              <a:t> transactions but having a different state transition function,</a:t>
            </a:r>
          </a:p>
          <a:p>
            <a:r>
              <a:rPr lang="en-GB" dirty="0"/>
              <a:t>APPLY'. Because the </a:t>
            </a:r>
            <a:r>
              <a:rPr lang="en-GB" dirty="0" err="1"/>
              <a:t>metacoin</a:t>
            </a:r>
            <a:r>
              <a:rPr lang="en-GB" dirty="0"/>
              <a:t> protocol cannot prevent invalid </a:t>
            </a:r>
            <a:r>
              <a:rPr lang="en-GB" dirty="0" err="1"/>
              <a:t>metacoin</a:t>
            </a:r>
            <a:r>
              <a:rPr lang="en-GB" dirty="0"/>
              <a:t> transactions from</a:t>
            </a:r>
          </a:p>
          <a:p>
            <a:r>
              <a:rPr lang="en-GB" dirty="0"/>
              <a:t>appearing in the Bitcoin blockchain, a rule is added that if APPLY'(S,TX) returns an error, the</a:t>
            </a:r>
          </a:p>
          <a:p>
            <a:r>
              <a:rPr lang="en-GB" dirty="0"/>
              <a:t>protocol defaults to APPLY'(S,TX) = S. This provides an easy mechanism for creating an arbitrary</a:t>
            </a:r>
          </a:p>
          <a:p>
            <a:r>
              <a:rPr lang="en-GB" dirty="0"/>
              <a:t>cryptocurrency protocol, potentially with advanced features that cannot be implemented inside of</a:t>
            </a:r>
          </a:p>
          <a:p>
            <a:r>
              <a:rPr lang="en-GB" dirty="0"/>
              <a:t>Bitcoin itself, but with a very low development cost since the complexities of mining and networking</a:t>
            </a:r>
          </a:p>
          <a:p>
            <a:r>
              <a:rPr lang="en-GB" dirty="0"/>
              <a:t>are already handled by the Bitcoin protocol.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786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Virtual channel - similar to TCP</a:t>
            </a:r>
          </a:p>
          <a:p>
            <a:br>
              <a:rPr lang="en-GB" dirty="0">
                <a:effectLst/>
                <a:latin typeface="Times" pitchFamily="2" charset="0"/>
              </a:rPr>
            </a:br>
            <a:endParaRPr lang="en-GB" dirty="0">
              <a:effectLst/>
              <a:latin typeface="Times" pitchFamily="2" charset="0"/>
            </a:endParaRPr>
          </a:p>
          <a:p>
            <a:r>
              <a:rPr lang="en-GB" dirty="0">
                <a:effectLst/>
                <a:latin typeface="Times" pitchFamily="2" charset="0"/>
              </a:rPr>
              <a:t>Emma cannot risk funding a 2-of-2 </a:t>
            </a:r>
            <a:r>
              <a:rPr lang="en-GB" dirty="0" err="1">
                <a:effectLst/>
                <a:latin typeface="Times" pitchFamily="2" charset="0"/>
              </a:rPr>
              <a:t>multisig</a:t>
            </a:r>
            <a:r>
              <a:rPr lang="en-GB" dirty="0">
                <a:effectLst/>
                <a:latin typeface="Times" pitchFamily="2" charset="0"/>
              </a:rPr>
              <a:t> unless she has a guaranteed refund. To solve this problem, Emma </a:t>
            </a:r>
            <a:r>
              <a:rPr lang="en-GB" dirty="0" err="1">
                <a:effectLst/>
                <a:latin typeface="Times" pitchFamily="2" charset="0"/>
              </a:rPr>
              <a:t>constructsthe</a:t>
            </a:r>
            <a:r>
              <a:rPr lang="en-GB" dirty="0">
                <a:effectLst/>
                <a:latin typeface="Times" pitchFamily="2" charset="0"/>
              </a:rPr>
              <a:t> funding and refund transactions at the same time. She signs the funding transaction but doesn’t transmit it </a:t>
            </a:r>
            <a:r>
              <a:rPr lang="en-GB" dirty="0" err="1">
                <a:effectLst/>
                <a:latin typeface="Times" pitchFamily="2" charset="0"/>
              </a:rPr>
              <a:t>toanyone</a:t>
            </a:r>
            <a:r>
              <a:rPr lang="en-GB" dirty="0">
                <a:effectLst/>
                <a:latin typeface="Times" pitchFamily="2" charset="0"/>
              </a:rPr>
              <a:t>. Emma transmits only the refund transaction to Fabian and obtains his signature.</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establishing a maximum </a:t>
            </a:r>
            <a:r>
              <a:rPr lang="en-GB" dirty="0" err="1"/>
              <a:t>timelock</a:t>
            </a:r>
            <a:r>
              <a:rPr lang="en-GB" dirty="0"/>
              <a:t> when the channel is first opened, they limit the lifetime of the channel. Worse, they</a:t>
            </a:r>
          </a:p>
          <a:p>
            <a:r>
              <a:rPr lang="en-GB" dirty="0"/>
              <a:t>force channel implementations to strike a balance between allowing long-lived channels and forcing one of the</a:t>
            </a:r>
          </a:p>
          <a:p>
            <a:r>
              <a:rPr lang="en-GB" dirty="0"/>
              <a:t>participants to wait a very long time for a refund in case of premature closure</a:t>
            </a:r>
          </a:p>
          <a:p>
            <a:endParaRPr lang="en-GB" dirty="0"/>
          </a:p>
          <a:p>
            <a:r>
              <a:rPr lang="en-GB" dirty="0"/>
              <a:t>The second problem is that since each subsequent commitment transaction must decrement the </a:t>
            </a:r>
            <a:r>
              <a:rPr lang="en-GB" dirty="0" err="1"/>
              <a:t>timelock</a:t>
            </a:r>
            <a:r>
              <a:rPr lang="en-GB" dirty="0"/>
              <a:t>, there is an</a:t>
            </a:r>
          </a:p>
          <a:p>
            <a:r>
              <a:rPr lang="en-GB" dirty="0"/>
              <a:t>explicit limit on the number of commitment transactions that can be exchanged between the parties</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2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way to cancel a transaction is by double-spending its inputs with another transaction before it is mined</a:t>
            </a:r>
          </a:p>
          <a:p>
            <a:endParaRPr lang="en-GB" dirty="0"/>
          </a:p>
          <a:p>
            <a:r>
              <a:rPr lang="en-GB" dirty="0"/>
              <a:t>In each round, both parties reveal their half of the revocation secret to the other party, thereby giving the other party</a:t>
            </a:r>
          </a:p>
          <a:p>
            <a:r>
              <a:rPr lang="en-GB" dirty="0"/>
              <a:t>(who now has both halves) the means to claim the penalty output if this revoked transaction is ever broadcast.</a:t>
            </a:r>
          </a:p>
          <a:p>
            <a:endParaRPr lang="en-GB" dirty="0"/>
          </a:p>
          <a:p>
            <a:r>
              <a:rPr lang="en-GB" dirty="0"/>
              <a:t>The revocation protocol is bilateral, meaning that in each round, as the channel state is advanced, the two parties</a:t>
            </a:r>
          </a:p>
          <a:p>
            <a:r>
              <a:rPr lang="en-GB" dirty="0"/>
              <a:t>exchange new commitments, exchange revocation secrets for the previous commitments, and sign each other’s new</a:t>
            </a:r>
          </a:p>
          <a:p>
            <a:r>
              <a:rPr lang="en-GB" dirty="0"/>
              <a:t>commitment transactions. As they accept a new state, they make the prior state impossible to use, by giving each other</a:t>
            </a:r>
          </a:p>
          <a:p>
            <a:r>
              <a:rPr lang="en-GB" dirty="0"/>
              <a:t>the necessary revocation secrets to punish any cheating.</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3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4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Alice wants to pay Eric 1 bitcoin. However, Alice is not connected to Eric by a payment channel </a:t>
            </a:r>
          </a:p>
          <a:p>
            <a:endParaRPr lang="en-CZ" dirty="0"/>
          </a:p>
          <a:p>
            <a:r>
              <a:rPr lang="en-GB" dirty="0"/>
              <a:t>"Alice is committing 1.003 of her channel balance to be paid to Bob if Bob knows the secret, or refunded back to</a:t>
            </a:r>
          </a:p>
          <a:p>
            <a:r>
              <a:rPr lang="en-GB" dirty="0"/>
              <a:t>Alice’s balance if 10 blocks elapse."</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72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Using this onion-routed protocol, Alice wraps each element of the path in a layer of encryption, starting with the end </a:t>
            </a:r>
            <a:r>
              <a:rPr lang="en-GB" dirty="0" err="1">
                <a:effectLst/>
                <a:latin typeface="Times" pitchFamily="2" charset="0"/>
              </a:rPr>
              <a:t>andworking</a:t>
            </a:r>
            <a:r>
              <a:rPr lang="en-GB" dirty="0">
                <a:effectLst/>
                <a:latin typeface="Times" pitchFamily="2" charset="0"/>
              </a:rPr>
              <a:t> backward. She encrypts a message to Eric with Eric’s public key. This message is wrapped in a </a:t>
            </a:r>
            <a:r>
              <a:rPr lang="en-GB" dirty="0" err="1">
                <a:effectLst/>
                <a:latin typeface="Times" pitchFamily="2" charset="0"/>
              </a:rPr>
              <a:t>messageencrypted</a:t>
            </a:r>
            <a:r>
              <a:rPr lang="en-GB" dirty="0">
                <a:effectLst/>
                <a:latin typeface="Times" pitchFamily="2" charset="0"/>
              </a:rPr>
              <a:t> to Diana, identifying Eric as the next recipient. </a:t>
            </a:r>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4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CZ" dirty="0"/>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CZ" dirty="0"/>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elliptic curves, adding a point to itself is the equivalent of drawing a tangent line on the point and finding where it intersects the curve again, then reflecting that point on the x-axis.</a:t>
            </a:r>
          </a:p>
          <a:p>
            <a:r>
              <a:rPr lang="en-CZ" dirty="0"/>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17.12.2022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17.12.2022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17.12.2022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17.12.2022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17.12.2022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933DB9-038E-DB4B-B9A8-B1007A22F63C}" type="datetimeFigureOut">
              <a:rPr lang="en-CZ" smtClean="0"/>
              <a:t>17.12.2022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933DB9-038E-DB4B-B9A8-B1007A22F63C}" type="datetimeFigureOut">
              <a:rPr lang="en-CZ" smtClean="0"/>
              <a:t>17.12.2022</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933DB9-038E-DB4B-B9A8-B1007A22F63C}" type="datetimeFigureOut">
              <a:rPr lang="en-CZ" smtClean="0"/>
              <a:t>17.12.2022</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17.12.2022</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17.12.2022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17.12.2022</a:t>
            </a:fld>
            <a:endParaRPr lang="en-CZ"/>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17.12.2022</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dirty="0">
                <a:solidFill>
                  <a:srgbClr val="080808"/>
                </a:solidFill>
              </a:rPr>
              <a:t>Crypto</a:t>
            </a:r>
            <a:endParaRPr lang="en-CZ" sz="2800" dirty="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dirty="0">
                <a:solidFill>
                  <a:srgbClr val="080808"/>
                </a:solidFill>
              </a:rPr>
              <a:t>Principles of Distributed Systems</a:t>
            </a:r>
          </a:p>
          <a:p>
            <a:r>
              <a:rPr lang="en-CZ" sz="1400" dirty="0">
                <a:solidFill>
                  <a:srgbClr val="080808"/>
                </a:solidFill>
              </a:rPr>
              <a:t>Tomáš Faltín</a:t>
            </a:r>
          </a:p>
          <a:p>
            <a:r>
              <a:rPr lang="en-CZ" sz="1400" dirty="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254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dirty="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dirty="0"/>
              <a:t>Need an irreversible function (</a:t>
            </a:r>
            <a:r>
              <a:rPr lang="en-CZ" sz="2000" b="1" dirty="0"/>
              <a:t>elliptic curve multiplication</a:t>
            </a:r>
            <a:r>
              <a:rPr lang="en-CZ" sz="2000" dirty="0"/>
              <a:t>, prime number exponentiations, …)</a:t>
            </a:r>
          </a:p>
          <a:p>
            <a:r>
              <a:rPr lang="en-CZ" sz="2000" dirty="0"/>
              <a:t>Digital signatures through asymmetric cryptography</a:t>
            </a:r>
          </a:p>
          <a:p>
            <a:r>
              <a:rPr lang="en-CZ" sz="2000" dirty="0"/>
              <a:t>Private key = a number between &lt;1,2</a:t>
            </a:r>
            <a:r>
              <a:rPr lang="en-CZ" sz="2000" baseline="30000" dirty="0"/>
              <a:t>256</a:t>
            </a:r>
            <a:r>
              <a:rPr lang="en-CZ" sz="2000" dirty="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dirty="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dirty="0"/>
              <a:t>Calculated from private key using elliptic curve multiplication</a:t>
            </a:r>
          </a:p>
          <a:p>
            <a:pPr lvl="1"/>
            <a:r>
              <a:rPr lang="en-CZ" sz="2000" dirty="0"/>
              <a:t>K (public key) = k (private key) * G</a:t>
            </a:r>
          </a:p>
          <a:p>
            <a:pPr lvl="1"/>
            <a:r>
              <a:rPr lang="en-GB" sz="2000" dirty="0">
                <a:effectLst/>
              </a:rPr>
              <a:t>f(x, y): y</a:t>
            </a:r>
            <a:r>
              <a:rPr lang="en-GB" sz="2000" baseline="30000" dirty="0">
                <a:effectLst/>
              </a:rPr>
              <a:t>2</a:t>
            </a:r>
            <a:r>
              <a:rPr lang="en-GB" sz="2000" dirty="0">
                <a:effectLst/>
              </a:rPr>
              <a:t> mod p = (x</a:t>
            </a:r>
            <a:r>
              <a:rPr lang="en-GB" sz="2000" baseline="30000" dirty="0">
                <a:effectLst/>
              </a:rPr>
              <a:t>3</a:t>
            </a:r>
            <a:r>
              <a:rPr lang="en-GB" sz="2000" dirty="0">
                <a:effectLst/>
              </a:rPr>
              <a:t> + 7) mod p</a:t>
            </a:r>
          </a:p>
          <a:p>
            <a:pPr lvl="1"/>
            <a:r>
              <a:rPr lang="en-GB" sz="2000" dirty="0">
                <a:effectLst/>
              </a:rPr>
              <a:t>p = 2</a:t>
            </a:r>
            <a:r>
              <a:rPr lang="en-GB" sz="2000" baseline="30000" dirty="0">
                <a:effectLst/>
              </a:rPr>
              <a:t>256</a:t>
            </a:r>
            <a:r>
              <a:rPr lang="en-GB" sz="2000" dirty="0">
                <a:effectLst/>
              </a:rPr>
              <a:t> - 2</a:t>
            </a:r>
            <a:r>
              <a:rPr lang="en-GB" sz="2000" baseline="30000" dirty="0">
                <a:effectLst/>
              </a:rPr>
              <a:t>32</a:t>
            </a:r>
            <a:r>
              <a:rPr lang="en-GB" sz="2000" dirty="0">
                <a:effectLst/>
              </a:rPr>
              <a:t> – 2</a:t>
            </a:r>
            <a:r>
              <a:rPr lang="en-GB" sz="2000" baseline="30000" dirty="0">
                <a:effectLst/>
              </a:rPr>
              <a:t>9</a:t>
            </a:r>
            <a:r>
              <a:rPr lang="en-GB" sz="2000" dirty="0">
                <a:effectLst/>
              </a:rPr>
              <a:t> – 2</a:t>
            </a:r>
            <a:r>
              <a:rPr lang="en-GB" sz="2000" baseline="30000" dirty="0">
                <a:effectLst/>
              </a:rPr>
              <a:t>8</a:t>
            </a:r>
            <a:r>
              <a:rPr lang="en-GB" sz="2000" dirty="0">
                <a:effectLst/>
              </a:rPr>
              <a:t> – 2</a:t>
            </a:r>
            <a:r>
              <a:rPr lang="en-GB" sz="2000" baseline="30000" dirty="0">
                <a:effectLst/>
              </a:rPr>
              <a:t>7</a:t>
            </a:r>
            <a:r>
              <a:rPr lang="en-GB" sz="2000" dirty="0">
                <a:effectLst/>
              </a:rPr>
              <a:t> – 2</a:t>
            </a:r>
            <a:r>
              <a:rPr lang="en-GB" sz="2000" baseline="30000" dirty="0">
                <a:effectLst/>
              </a:rPr>
              <a:t>6</a:t>
            </a:r>
            <a:r>
              <a:rPr lang="en-GB" sz="2000" dirty="0">
                <a:effectLst/>
              </a:rPr>
              <a:t> – 2</a:t>
            </a:r>
            <a:r>
              <a:rPr lang="en-GB" sz="2000" baseline="30000" dirty="0">
                <a:effectLst/>
              </a:rPr>
              <a:t>4</a:t>
            </a:r>
            <a:r>
              <a:rPr lang="en-GB" sz="2000" dirty="0">
                <a:effectLst/>
              </a:rPr>
              <a:t> – 1</a:t>
            </a:r>
          </a:p>
          <a:p>
            <a:pPr lvl="1"/>
            <a:r>
              <a:rPr lang="en-CZ" sz="2000" dirty="0"/>
              <a:t>defined by a secp256k1 standard</a:t>
            </a:r>
            <a:endParaRPr lang="en-GB" sz="2000" dirty="0">
              <a:effectLst/>
            </a:endParaRPr>
          </a:p>
          <a:p>
            <a:r>
              <a:rPr lang="en-CZ" sz="2000" dirty="0"/>
              <a:t>Reverse operation: finding the discrete logarithm</a:t>
            </a:r>
          </a:p>
          <a:p>
            <a:pPr marL="457200" lvl="1" indent="0">
              <a:buNone/>
            </a:pPr>
            <a:endParaRPr lang="en-CZ" sz="2000" dirty="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dirty="0"/>
              <a:t>Produced from a public key and starts with 1</a:t>
            </a:r>
          </a:p>
          <a:p>
            <a:pPr lvl="1"/>
            <a:r>
              <a:rPr lang="en-CZ" sz="2000" dirty="0"/>
              <a:t>SHA256, RIPEMD160</a:t>
            </a:r>
          </a:p>
          <a:p>
            <a:pPr lvl="1"/>
            <a:r>
              <a:rPr lang="en-CZ" sz="2000" dirty="0"/>
              <a:t>A = RIPEMD160(SHA256(K))</a:t>
            </a:r>
          </a:p>
          <a:p>
            <a:r>
              <a:rPr lang="en-CZ" sz="2000" dirty="0"/>
              <a:t>Encoded using Base58Check</a:t>
            </a:r>
          </a:p>
          <a:p>
            <a:r>
              <a:rPr lang="en-CZ" sz="2000" dirty="0"/>
              <a:t>Use only x coordinate (y can be computed)</a:t>
            </a:r>
          </a:p>
          <a:p>
            <a:endParaRPr lang="en-CZ" sz="2000" dirty="0"/>
          </a:p>
          <a:p>
            <a:r>
              <a:rPr lang="en-CZ" sz="2000" dirty="0"/>
              <a:t>Pay-to-Script addresses</a:t>
            </a:r>
          </a:p>
          <a:p>
            <a:pPr lvl="1"/>
            <a:r>
              <a:rPr lang="en-CZ" sz="2000" dirty="0"/>
              <a:t>Address created from a script</a:t>
            </a:r>
          </a:p>
          <a:p>
            <a:r>
              <a:rPr lang="en-CZ" sz="2000" dirty="0"/>
              <a:t>Multisig Addresses</a:t>
            </a:r>
          </a:p>
          <a:p>
            <a:pPr lvl="1"/>
            <a:r>
              <a:rPr lang="en-CZ" sz="2000" dirty="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dirty="0"/>
              <a:t>Transfer of value between participants</a:t>
            </a:r>
          </a:p>
          <a:p>
            <a:r>
              <a:rPr lang="en-US" sz="2000" dirty="0"/>
              <a:t>UTXO = unspent transaction outputs</a:t>
            </a:r>
          </a:p>
          <a:p>
            <a:pPr lvl="1"/>
            <a:r>
              <a:rPr lang="en-US" sz="2000" dirty="0"/>
              <a:t>Full nodes track UTXO set</a:t>
            </a:r>
          </a:p>
          <a:p>
            <a:r>
              <a:rPr lang="en-US" sz="2000" dirty="0"/>
              <a:t>Received bitcoin ~ blockchain contains an UTXO</a:t>
            </a:r>
          </a:p>
          <a:p>
            <a:r>
              <a:rPr lang="en-US" sz="2000" dirty="0"/>
              <a:t>Change returned as another transaction output</a:t>
            </a:r>
          </a:p>
          <a:p>
            <a:r>
              <a:rPr lang="en-US" sz="2000" dirty="0"/>
              <a:t>Coinbase transactions = reward for the miners</a:t>
            </a:r>
          </a:p>
          <a:p>
            <a:pPr lvl="1"/>
            <a:r>
              <a:rPr lang="en-US" sz="2000" dirty="0"/>
              <a:t>Creates new bitcoins</a:t>
            </a:r>
          </a:p>
          <a:p>
            <a:pPr marL="0" indent="0">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dirty="0"/>
              <a:t>An amount of bitcoin in satoshi (0.00000001 BTC)</a:t>
            </a:r>
          </a:p>
          <a:p>
            <a:r>
              <a:rPr lang="en-CZ" sz="2000" dirty="0"/>
              <a:t>scriptPubKey (locking script/witness script)</a:t>
            </a:r>
          </a:p>
          <a:p>
            <a:pPr lvl="1"/>
            <a:r>
              <a:rPr lang="en-CZ" sz="2000" dirty="0"/>
              <a:t>A cryptographic puzzle </a:t>
            </a:r>
            <a:r>
              <a:rPr lang="en-US" sz="2000" dirty="0"/>
              <a:t>determining</a:t>
            </a:r>
            <a:r>
              <a:rPr lang="en-CZ" sz="2000" dirty="0"/>
              <a:t> the requirements</a:t>
            </a:r>
          </a:p>
          <a:p>
            <a:pPr marL="0" indent="0">
              <a:buNone/>
            </a:pPr>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dirty="0"/>
              <a:t>Script, Forth-like stack-based execution language</a:t>
            </a:r>
          </a:p>
          <a:p>
            <a:r>
              <a:rPr lang="en-GB" sz="2000" dirty="0"/>
              <a:t>S</a:t>
            </a:r>
            <a:r>
              <a:rPr lang="en-CZ" sz="2000" dirty="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dirty="0"/>
              <a:t>Major transaction’s script</a:t>
            </a:r>
            <a:endParaRPr lang="en-CZ" sz="20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dirty="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dirty="0"/>
              <a:t>Undeniable proof for authorization</a:t>
            </a:r>
          </a:p>
          <a:p>
            <a:r>
              <a:rPr lang="en-CZ" sz="2000" dirty="0"/>
              <a:t>Transaction cannot be modified after signing</a:t>
            </a:r>
          </a:p>
          <a:p>
            <a:r>
              <a:rPr lang="en-CZ" sz="2000" dirty="0"/>
              <a:t>Each transaction signed independently</a:t>
            </a:r>
          </a:p>
          <a:p>
            <a:endParaRPr lang="en-CZ" sz="2000" dirty="0"/>
          </a:p>
          <a:p>
            <a:r>
              <a:rPr lang="en-CZ" sz="2000" dirty="0"/>
              <a:t>Using ECDSA</a:t>
            </a:r>
          </a:p>
          <a:p>
            <a:r>
              <a:rPr lang="en-CZ" sz="2000" dirty="0"/>
              <a:t>Functions: CHECK(MULTI)SIG, CHECK(MULTI)SIGVERIFY</a:t>
            </a:r>
          </a:p>
          <a:p>
            <a:r>
              <a:rPr lang="en-CZ" sz="2000" dirty="0"/>
              <a:t>SIGHASH (Signature Hash Type): ALL, NONE, SINGLE, ANYONECANPAY</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dirty="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dirty="0"/>
              <a:t>Creates a temporal private + public key pair</a:t>
            </a:r>
          </a:p>
          <a:p>
            <a:r>
              <a:rPr lang="en-CZ" sz="2000" dirty="0"/>
              <a:t>Signing: S = k</a:t>
            </a:r>
            <a:r>
              <a:rPr lang="en-CZ" sz="2000" baseline="30000" dirty="0"/>
              <a:t>-1</a:t>
            </a:r>
            <a:r>
              <a:rPr lang="en-CZ" sz="2000" dirty="0"/>
              <a:t> (Hash(m) + dA * R) mod n</a:t>
            </a:r>
          </a:p>
          <a:p>
            <a:pPr lvl="1"/>
            <a:r>
              <a:rPr lang="en-CZ" sz="1600" dirty="0"/>
              <a:t>k - a temporal private key</a:t>
            </a:r>
          </a:p>
          <a:p>
            <a:pPr lvl="1"/>
            <a:r>
              <a:rPr lang="en-CZ" sz="1600" dirty="0"/>
              <a:t>R - x coordinate of the temporal public key</a:t>
            </a:r>
          </a:p>
          <a:p>
            <a:pPr lvl="1"/>
            <a:r>
              <a:rPr lang="en-CZ" sz="1600" dirty="0"/>
              <a:t>dA - the signing private key</a:t>
            </a:r>
          </a:p>
          <a:p>
            <a:pPr lvl="1"/>
            <a:r>
              <a:rPr lang="en-CZ" sz="1600" dirty="0"/>
              <a:t>m - the transaction</a:t>
            </a:r>
          </a:p>
          <a:p>
            <a:r>
              <a:rPr lang="en-CZ" sz="2000" dirty="0"/>
              <a:t>Verification: P = S</a:t>
            </a:r>
            <a:r>
              <a:rPr lang="en-CZ" sz="2000" baseline="30000" dirty="0"/>
              <a:t>-1</a:t>
            </a:r>
            <a:r>
              <a:rPr lang="en-CZ" sz="2000" dirty="0"/>
              <a:t> * Hash(m) * G + S</a:t>
            </a:r>
            <a:r>
              <a:rPr lang="en-CZ" sz="2000" baseline="30000" dirty="0"/>
              <a:t>-1</a:t>
            </a:r>
            <a:r>
              <a:rPr lang="en-CZ" sz="2000" dirty="0"/>
              <a:t> * R * Qa</a:t>
            </a:r>
          </a:p>
          <a:p>
            <a:pPr lvl="1"/>
            <a:r>
              <a:rPr lang="en-CZ" sz="1600" dirty="0"/>
              <a:t>R, S - signature values</a:t>
            </a:r>
          </a:p>
          <a:p>
            <a:pPr lvl="1"/>
            <a:r>
              <a:rPr lang="en-CZ" sz="1600" dirty="0"/>
              <a:t>Qa - public key</a:t>
            </a:r>
          </a:p>
          <a:p>
            <a:pPr lvl="1"/>
            <a:r>
              <a:rPr lang="en-GB" sz="1600" dirty="0"/>
              <a:t>M</a:t>
            </a:r>
            <a:r>
              <a:rPr lang="en-CZ" sz="1600" dirty="0"/>
              <a:t> - the transaction</a:t>
            </a:r>
          </a:p>
          <a:p>
            <a:pPr lvl="1"/>
            <a:r>
              <a:rPr lang="en-CZ" sz="1600" dirty="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dirty="0"/>
              <a:t>X-of-3 multisignature</a:t>
            </a:r>
          </a:p>
          <a:p>
            <a:r>
              <a:rPr lang="en-CZ" sz="2000" dirty="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dirty="0"/>
              <a:t>Create transaction outputs to record data on the blockchain</a:t>
            </a:r>
          </a:p>
          <a:p>
            <a:pPr lvl="1"/>
            <a:r>
              <a:rPr lang="en-CZ" sz="2000" dirty="0"/>
              <a:t>E.g., proof-of-existence of a file (</a:t>
            </a:r>
            <a:r>
              <a:rPr lang="en-GB" sz="2000" dirty="0">
                <a:hlinkClick r:id="rId3"/>
              </a:rPr>
              <a:t>https://proofofexistence.com/</a:t>
            </a:r>
            <a:r>
              <a:rPr lang="en-GB" sz="2000" dirty="0"/>
              <a:t>)</a:t>
            </a:r>
            <a:endParaRPr lang="en-CZ" sz="2000" dirty="0"/>
          </a:p>
          <a:p>
            <a:r>
              <a:rPr lang="en-CZ" sz="2000" dirty="0"/>
              <a:t>80B data portion</a:t>
            </a:r>
          </a:p>
          <a:p>
            <a:r>
              <a:rPr lang="en-CZ" sz="2000" dirty="0"/>
              <a:t>Create a provably unspendable output which does not need to be stored in UTXO set</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dirty="0"/>
              <a:t>nSequence (&lt; 2</a:t>
            </a:r>
            <a:r>
              <a:rPr lang="en-CZ" sz="2000" baseline="30000" dirty="0"/>
              <a:t>31</a:t>
            </a:r>
            <a:r>
              <a:rPr lang="en-CZ" sz="2000" dirty="0"/>
              <a:t>) </a:t>
            </a:r>
          </a:p>
          <a:p>
            <a:pPr lvl="1"/>
            <a:r>
              <a:rPr lang="en-CZ" sz="2000" dirty="0"/>
              <a:t>Behavior based on type flag</a:t>
            </a:r>
          </a:p>
          <a:p>
            <a:pPr lvl="2"/>
            <a:r>
              <a:rPr lang="en-CZ" dirty="0"/>
              <a:t>0: Not valid before given number of blocks, or</a:t>
            </a:r>
          </a:p>
          <a:p>
            <a:pPr lvl="2"/>
            <a:r>
              <a:rPr lang="en-GB" dirty="0"/>
              <a:t>1: N</a:t>
            </a:r>
            <a:r>
              <a:rPr lang="en-CZ" dirty="0"/>
              <a:t>ot valid before given number of seconds (multiples of 512s)</a:t>
            </a:r>
          </a:p>
          <a:p>
            <a:r>
              <a:rPr lang="en-CZ" sz="2000" dirty="0"/>
              <a:t>CHECKSEQUENCEVERIFY (CSV)</a:t>
            </a:r>
          </a:p>
          <a:p>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dirty="0"/>
              <a:t>Timestamps set by miners</a:t>
            </a:r>
          </a:p>
          <a:p>
            <a:pPr lvl="1"/>
            <a:r>
              <a:rPr lang="en-CZ" sz="2000" dirty="0"/>
              <a:t>Potential</a:t>
            </a:r>
            <a:r>
              <a:rPr lang="en-GB" sz="2000" dirty="0"/>
              <a:t> </a:t>
            </a:r>
            <a:r>
              <a:rPr lang="en-CZ" sz="2000" dirty="0"/>
              <a:t>motivation to lie</a:t>
            </a:r>
          </a:p>
          <a:p>
            <a:r>
              <a:rPr lang="en-CZ" sz="2000" dirty="0"/>
              <a:t>Median-Time-Passed is a median timestamp of last 11 blocks (~2h)</a:t>
            </a:r>
          </a:p>
          <a:p>
            <a:pPr lvl="1"/>
            <a:r>
              <a:rPr lang="en-CZ" sz="2000" dirty="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dirty="0"/>
              <a:t>IF-ELSE-ENDIF</a:t>
            </a:r>
          </a:p>
          <a:p>
            <a:pPr lvl="1"/>
            <a:r>
              <a:rPr lang="en-CZ" sz="2000" dirty="0"/>
              <a:t>Can be nested</a:t>
            </a:r>
          </a:p>
          <a:p>
            <a:pPr marL="0" indent="0">
              <a:buNone/>
            </a:pPr>
            <a:endParaRPr lang="en-CZ" sz="2000" dirty="0"/>
          </a:p>
          <a:p>
            <a:endParaRPr lang="en-CZ" sz="2000" dirty="0"/>
          </a:p>
          <a:p>
            <a:endParaRPr lang="en-CZ" sz="2000" dirty="0"/>
          </a:p>
          <a:p>
            <a:r>
              <a:rPr lang="en-CZ" sz="2000" dirty="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dirty="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r>
              <a:rPr lang="en-CZ" sz="2000" dirty="0"/>
              <a:t>Unlocking script A:</a:t>
            </a:r>
          </a:p>
          <a:p>
            <a:pPr marL="457200" lvl="1" indent="0">
              <a:buNone/>
            </a:pPr>
            <a:endParaRPr lang="en-CZ" sz="2000" dirty="0"/>
          </a:p>
          <a:p>
            <a:pPr lvl="1"/>
            <a:r>
              <a:rPr lang="en-CZ" sz="2000" dirty="0"/>
              <a:t>Unlocking script B:</a:t>
            </a:r>
          </a:p>
          <a:p>
            <a:pPr lvl="1"/>
            <a:endParaRPr lang="en-CZ" sz="2000" dirty="0"/>
          </a:p>
          <a:p>
            <a:pPr lvl="1"/>
            <a:r>
              <a:rPr lang="en-CZ" sz="2000" dirty="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dirty="0"/>
              <a:t>Architectural change of separating unlocking script/</a:t>
            </a:r>
            <a:r>
              <a:rPr lang="en-GB" sz="2000" dirty="0" err="1"/>
              <a:t>scriptSig</a:t>
            </a:r>
            <a:endParaRPr lang="en-GB" sz="2000" dirty="0"/>
          </a:p>
          <a:p>
            <a:r>
              <a:rPr lang="en-GB" sz="2000" dirty="0"/>
              <a:t>Data moved into a separated witness data</a:t>
            </a:r>
          </a:p>
          <a:p>
            <a:r>
              <a:rPr lang="en-GB" sz="2000" dirty="0"/>
              <a:t>Soft Fork</a:t>
            </a:r>
          </a:p>
          <a:p>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dirty="0"/>
              <a:t>Old P2PKH </a:t>
            </a:r>
          </a:p>
          <a:p>
            <a:endParaRPr lang="en-CZ" sz="2000" dirty="0"/>
          </a:p>
          <a:p>
            <a:endParaRPr lang="en-CZ" sz="2000" dirty="0"/>
          </a:p>
          <a:p>
            <a:endParaRPr lang="en-CZ" sz="2000" dirty="0"/>
          </a:p>
          <a:p>
            <a:endParaRPr lang="en-CZ" sz="2000" dirty="0"/>
          </a:p>
          <a:p>
            <a:pPr lvl="1"/>
            <a:endParaRPr lang="en-CZ"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dirty="0"/>
              <a:t>P2WPKH</a:t>
            </a:r>
          </a:p>
          <a:p>
            <a:pPr lvl="1"/>
            <a:r>
              <a:rPr lang="en-CZ" sz="2000" dirty="0"/>
              <a:t>A witness version</a:t>
            </a:r>
          </a:p>
          <a:p>
            <a:pPr lvl="1"/>
            <a:r>
              <a:rPr lang="en-CZ" sz="2000" dirty="0"/>
              <a:t>A witness program</a:t>
            </a:r>
          </a:p>
          <a:p>
            <a:endParaRPr lang="en-CZ" sz="2000" dirty="0"/>
          </a:p>
          <a:p>
            <a:r>
              <a:rPr lang="en-CZ" sz="2000" dirty="0"/>
              <a:t>Similar for P2WSH</a:t>
            </a:r>
          </a:p>
          <a:p>
            <a:endParaRPr lang="en-CZ" sz="2000" dirty="0"/>
          </a:p>
          <a:p>
            <a:pPr marL="0" indent="0">
              <a:buNone/>
            </a:pPr>
            <a:endParaRPr lang="en-CZ"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dirty="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dirty="0"/>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dirty="0"/>
              <a:t>To filter interesting transaction received from peers</a:t>
            </a:r>
          </a:p>
          <a:p>
            <a:r>
              <a:rPr lang="en-CZ" sz="2000" dirty="0"/>
              <a:t>Extract public key hash, script hash and transaction ID from UTXO controlled by the wallet into the bloom filter</a:t>
            </a:r>
          </a:p>
          <a:p>
            <a:r>
              <a:rPr lang="en-CZ" sz="2000" dirty="0"/>
              <a:t>Send filter load to a peer along with the filter</a:t>
            </a:r>
          </a:p>
          <a:p>
            <a:r>
              <a:rPr lang="en-CZ" sz="2000" dirty="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dirty="0"/>
              <a:t>Problem only for SPV nodes</a:t>
            </a:r>
          </a:p>
          <a:p>
            <a:r>
              <a:rPr lang="en-GB" sz="2000" dirty="0"/>
              <a:t>Tor Transport (The Onion Routing network)</a:t>
            </a:r>
          </a:p>
          <a:p>
            <a:pPr lvl="1"/>
            <a:r>
              <a:rPr lang="en-GB" sz="2000" dirty="0"/>
              <a:t>Network offering encryption and encapsulation of data through randomized paths</a:t>
            </a:r>
          </a:p>
          <a:p>
            <a:r>
              <a:rPr lang="en-GB" sz="2000" dirty="0"/>
              <a:t>P2P Authentication &amp; Encryption</a:t>
            </a:r>
          </a:p>
          <a:p>
            <a:pPr lvl="1"/>
            <a:r>
              <a:rPr lang="en-GB" sz="2000" dirty="0"/>
              <a:t>Allow nodes to authenticate using ECDSA</a:t>
            </a: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dirty="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dirty="0"/>
              <a:t>A temporal list of unconfirmed transactions</a:t>
            </a:r>
          </a:p>
          <a:p>
            <a:r>
              <a:rPr lang="en-CZ" sz="2000" dirty="0"/>
              <a:t>Sometimes a separated pool for orphaned transactions</a:t>
            </a:r>
          </a:p>
          <a:p>
            <a:pPr lvl="1"/>
            <a:r>
              <a:rPr lang="en-CZ" sz="2000" dirty="0"/>
              <a:t>Orphan = transaction with a missing parent</a:t>
            </a:r>
          </a:p>
          <a:p>
            <a:r>
              <a:rPr lang="en-CZ" sz="2000" dirty="0"/>
              <a:t>Sometimes UTXO pool</a:t>
            </a:r>
          </a:p>
          <a:p>
            <a:pPr lvl="1"/>
            <a:r>
              <a:rPr lang="en-GB" sz="2000" dirty="0"/>
              <a:t>S</a:t>
            </a:r>
            <a:r>
              <a:rPr lang="en-CZ" sz="2000" dirty="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dirty="0"/>
              <a:t>The Bitcoin protocol - A</a:t>
            </a:r>
            <a:r>
              <a:rPr lang="en-CZ" sz="2000" dirty="0"/>
              <a:t> decentralized P2P network</a:t>
            </a:r>
          </a:p>
          <a:p>
            <a:r>
              <a:rPr lang="en-CZ" sz="2000" dirty="0"/>
              <a:t>Blockchain - A public transaction ledger</a:t>
            </a:r>
          </a:p>
          <a:p>
            <a:r>
              <a:rPr lang="en-GB" sz="2000" dirty="0"/>
              <a:t>Consensus Rules - A set of rules</a:t>
            </a:r>
          </a:p>
          <a:p>
            <a:r>
              <a:rPr lang="en-CZ" sz="2000" dirty="0"/>
              <a:t>Proof-Of-Work algorithm  A mechanism for reaching consensus</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dirty="0"/>
              <a:t>An ordered back-linked list of blocks of transactions</a:t>
            </a:r>
          </a:p>
          <a:p>
            <a:r>
              <a:rPr lang="en-CZ" sz="2400" dirty="0"/>
              <a:t>Each block identified by SHA256 of its header</a:t>
            </a:r>
          </a:p>
          <a:p>
            <a:pPr lvl="1"/>
            <a:r>
              <a:rPr lang="en-CZ" sz="2000" dirty="0"/>
              <a:t>The header contains a parent header and thereby affects the hash</a:t>
            </a:r>
          </a:p>
          <a:p>
            <a:pPr lvl="1"/>
            <a:r>
              <a:rPr lang="en-CZ" sz="2000" dirty="0"/>
              <a:t>(Can be referenced by the height as well)</a:t>
            </a:r>
          </a:p>
          <a:p>
            <a:r>
              <a:rPr lang="en-CZ" sz="2400" dirty="0"/>
              <a:t>Each block references a parent block</a:t>
            </a:r>
          </a:p>
          <a:p>
            <a:pPr lvl="1"/>
            <a:r>
              <a:rPr lang="en-CZ" sz="2000" dirty="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E2B8DE7-DC54-79E9-3C5D-FA847D5F9740}"/>
              </a:ext>
            </a:extLst>
          </p:cNvPr>
          <p:cNvPicPr>
            <a:picLocks noChangeAspect="1"/>
          </p:cNvPicPr>
          <p:nvPr/>
        </p:nvPicPr>
        <p:blipFill>
          <a:blip r:embed="rId3"/>
          <a:stretch>
            <a:fillRect/>
          </a:stretch>
        </p:blipFill>
        <p:spPr>
          <a:xfrm>
            <a:off x="7665094" y="3318480"/>
            <a:ext cx="3253874" cy="3539520"/>
          </a:xfrm>
          <a:prstGeom prst="rect">
            <a:avLst/>
          </a:prstGeom>
        </p:spPr>
      </p:pic>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dirty="0"/>
              <a:t>A data structure used to efficiently summarizing and verifying the integrity of large dataset</a:t>
            </a:r>
          </a:p>
          <a:p>
            <a:r>
              <a:rPr lang="en-CZ" sz="2000" dirty="0"/>
              <a:t>A binary tree containing cryptographic hashes</a:t>
            </a:r>
          </a:p>
          <a:p>
            <a:r>
              <a:rPr lang="en-CZ" sz="2000" dirty="0"/>
              <a:t>Need 2 * log</a:t>
            </a:r>
            <a:r>
              <a:rPr lang="en-CZ" sz="2000" baseline="-25000" dirty="0"/>
              <a:t>2</a:t>
            </a:r>
            <a:r>
              <a:rPr lang="en-CZ" sz="2000" dirty="0"/>
              <a:t>N calculations to check for element existence</a:t>
            </a:r>
          </a:p>
          <a:p>
            <a:endParaRPr lang="en-CZ" sz="20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dirty="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dirty="0"/>
              <a:t>Merkle path = authentication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dirty="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dirty="0"/>
              <a:t>SPV = Simplified Payment Verification</a:t>
            </a:r>
          </a:p>
          <a:p>
            <a:r>
              <a:rPr lang="en-CZ" sz="2000" dirty="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dirty="0"/>
              <a:t>A decentralized mechanism of clearing and validation of transactions</a:t>
            </a:r>
          </a:p>
          <a:p>
            <a:r>
              <a:rPr lang="en-CZ" sz="2000" dirty="0"/>
              <a:t>Enables consensus without central authority</a:t>
            </a:r>
          </a:p>
          <a:p>
            <a:r>
              <a:rPr lang="en-CZ" sz="2000" dirty="0"/>
              <a:t>Miners validate and record transactions on the global ledger</a:t>
            </a:r>
          </a:p>
          <a:p>
            <a:r>
              <a:rPr lang="en-CZ" sz="2000" dirty="0"/>
              <a:t>Rewards for miners: </a:t>
            </a:r>
            <a:r>
              <a:rPr lang="en-GB" sz="2000" dirty="0"/>
              <a:t>A</a:t>
            </a:r>
            <a:r>
              <a:rPr lang="en-CZ" sz="2000" dirty="0"/>
              <a:t> coinbase/block reward and transaction fee</a:t>
            </a:r>
          </a:p>
          <a:p>
            <a:r>
              <a:rPr lang="en-CZ" sz="2000" dirty="0"/>
              <a:t>Miners compete in solving a difficult math problem based on hash</a:t>
            </a:r>
          </a:p>
          <a:p>
            <a:pPr lvl="1"/>
            <a:r>
              <a:rPr lang="en-CZ" sz="2000" dirty="0"/>
              <a:t>Proof-of-Work = solution to the problem</a:t>
            </a:r>
          </a:p>
          <a:p>
            <a:r>
              <a:rPr lang="en-CZ" sz="2000" dirty="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dirty="0"/>
              <a:t>Bitcoin has no central authority</a:t>
            </a:r>
          </a:p>
          <a:p>
            <a:r>
              <a:rPr lang="en-CZ" sz="2000" dirty="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dirty="0"/>
              <a:t>Each node validates forwarded transactions agains many criterias</a:t>
            </a:r>
          </a:p>
          <a:p>
            <a:pPr lvl="1"/>
            <a:r>
              <a:rPr lang="en-GB" sz="2000" dirty="0"/>
              <a:t>S</a:t>
            </a:r>
            <a:r>
              <a:rPr lang="en-CZ" sz="2000" dirty="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8" y="1782981"/>
            <a:ext cx="4391375" cy="4393982"/>
          </a:xfrm>
        </p:spPr>
        <p:txBody>
          <a:bodyPr>
            <a:normAutofit/>
          </a:bodyPr>
          <a:lstStyle/>
          <a:p>
            <a:r>
              <a:rPr lang="en-CZ" sz="2000" dirty="0"/>
              <a:t>After validation, transactions added into memory pool</a:t>
            </a:r>
          </a:p>
          <a:p>
            <a:r>
              <a:rPr lang="en-CZ" sz="2000" dirty="0"/>
              <a:t>Transaction aggregated into a candidate block</a:t>
            </a:r>
          </a:p>
          <a:p>
            <a:pPr lvl="1"/>
            <a:r>
              <a:rPr lang="en-CZ" sz="2000" dirty="0"/>
              <a:t>Adding the coinbase transaction</a:t>
            </a:r>
          </a:p>
          <a:p>
            <a:pPr lvl="2"/>
            <a:r>
              <a:rPr lang="en-CZ" dirty="0"/>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dirty="0"/>
              <a:t>Hashing the block header repeatedly, changing one parameter until the resulting hash matches a specific target</a:t>
            </a:r>
          </a:p>
          <a:p>
            <a:r>
              <a:rPr lang="en-GB" sz="2400" dirty="0"/>
              <a:t>N</a:t>
            </a:r>
            <a:r>
              <a:rPr lang="en-CZ" sz="2400" dirty="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dirty="0"/>
              <a:t>The target determines the difficulty of the Proof-of-Work algorithm	</a:t>
            </a:r>
          </a:p>
          <a:p>
            <a:r>
              <a:rPr lang="en-CZ" sz="2000" dirty="0"/>
              <a:t>The target is set so the mining power result in 10-minutes intervals</a:t>
            </a:r>
          </a:p>
          <a:p>
            <a:r>
              <a:rPr lang="en-CZ" sz="2000" dirty="0"/>
              <a:t>Each node retargets t</a:t>
            </a:r>
            <a:r>
              <a:rPr lang="en-GB" sz="2000" dirty="0"/>
              <a:t>he</a:t>
            </a:r>
            <a:r>
              <a:rPr lang="en-CZ" sz="2000" dirty="0"/>
              <a:t> Proof-of-Work algorithm every 2,016 blocks</a:t>
            </a:r>
          </a:p>
          <a:p>
            <a:pPr lvl="1"/>
            <a:r>
              <a:rPr lang="en-GB" sz="2000" dirty="0"/>
              <a:t>C</a:t>
            </a:r>
            <a:r>
              <a:rPr lang="en-CZ" sz="2000" dirty="0"/>
              <a:t>ompares with expected time and adjust accordingly</a:t>
            </a:r>
          </a:p>
          <a:p>
            <a:pPr lvl="1"/>
            <a:r>
              <a:rPr lang="en-CZ" sz="2000" dirty="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dirty="0">
                <a:effectLst/>
              </a:rPr>
              <a:t>Once block validated, attempt to assemble chain with most </a:t>
            </a:r>
            <a:r>
              <a:rPr lang="en-GB" sz="2000" dirty="0" err="1">
                <a:effectLst/>
              </a:rPr>
              <a:t>PoW</a:t>
            </a:r>
            <a:endParaRPr lang="en-GB" sz="2000" dirty="0">
              <a:effectLst/>
            </a:endParaRPr>
          </a:p>
          <a:p>
            <a:r>
              <a:rPr lang="en-CZ" sz="2000" dirty="0"/>
              <a:t>Nodes maintain main blockchain, secondary blockchains and orphans</a:t>
            </a:r>
          </a:p>
          <a:p>
            <a:pPr lvl="1"/>
            <a:r>
              <a:rPr lang="en-GB" sz="1600" dirty="0"/>
              <a:t>O</a:t>
            </a:r>
            <a:r>
              <a:rPr lang="en-CZ" sz="1600" dirty="0"/>
              <a:t>rphan = block without a parent</a:t>
            </a:r>
          </a:p>
          <a:p>
            <a:r>
              <a:rPr lang="en-CZ" sz="2000" dirty="0"/>
              <a:t>Received blocks connected to the main/secondary chain</a:t>
            </a:r>
          </a:p>
          <a:p>
            <a:pPr lvl="1"/>
            <a:r>
              <a:rPr lang="en-CZ" sz="2000" dirty="0"/>
              <a:t>Recorverging to secondary chain if more cumulative work</a:t>
            </a:r>
          </a:p>
          <a:p>
            <a:r>
              <a:rPr lang="en-CZ" sz="2000" dirty="0"/>
              <a:t>Consensus by selecting the greatest-comulative-work valid chain</a:t>
            </a:r>
          </a:p>
          <a:p>
            <a:pPr lvl="1"/>
            <a:r>
              <a:rPr lang="en-CZ" sz="2000" dirty="0"/>
              <a:t>“Voting” which chain is the main – extending the chain with a new block is the vote</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dirty="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dirty="0"/>
              <a:t>Different copies of blockchain </a:t>
            </a:r>
            <a:r>
              <a:rPr lang="en-US" sz="2000" dirty="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dirty="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a:t>Solo miners have no chance any longer</a:t>
            </a:r>
          </a:p>
          <a:p>
            <a:pPr lvl="1"/>
            <a:r>
              <a:rPr lang="en-CZ" sz="2000"/>
              <a:t>E.g., </a:t>
            </a:r>
            <a:r>
              <a:rPr lang="en-GB" sz="2000">
                <a:effectLst/>
              </a:rPr>
              <a:t>P = (14 * 10</a:t>
            </a:r>
            <a:r>
              <a:rPr lang="en-GB" sz="2000" baseline="30000">
                <a:effectLst/>
              </a:rPr>
              <a:t>12</a:t>
            </a:r>
            <a:r>
              <a:rPr lang="en-GB" sz="2000">
                <a:effectLst/>
              </a:rPr>
              <a:t> / 3 * 10</a:t>
            </a:r>
            <a:r>
              <a:rPr lang="en-GB" sz="2000" baseline="30000">
                <a:effectLst/>
              </a:rPr>
              <a:t>18</a:t>
            </a:r>
            <a:r>
              <a:rPr lang="en-GB" sz="2000">
                <a:effectLst/>
              </a:rPr>
              <a:t>) * 210,240 = 0.98</a:t>
            </a:r>
            <a:endParaRPr lang="en-CZ" sz="2000"/>
          </a:p>
          <a:p>
            <a:pPr lvl="2"/>
            <a:r>
              <a:rPr lang="en-CZ" dirty="0"/>
              <a:t>HW with 14TH/s ~ $2,500 + $1.5/day for electricity</a:t>
            </a:r>
          </a:p>
          <a:p>
            <a:pPr lvl="2"/>
            <a:r>
              <a:rPr lang="en-CZ" dirty="0"/>
              <a:t>3EH/s – network wide hashing rate</a:t>
            </a:r>
          </a:p>
          <a:p>
            <a:pPr lvl="2"/>
            <a:r>
              <a:rPr lang="en-CZ" dirty="0"/>
              <a:t>210,240 – number of blocks in 4 years</a:t>
            </a:r>
          </a:p>
          <a:p>
            <a:r>
              <a:rPr lang="en-CZ" sz="2000"/>
              <a:t>Managed pools</a:t>
            </a:r>
          </a:p>
          <a:p>
            <a:pPr lvl="1"/>
            <a:r>
              <a:rPr lang="en-GB" sz="2000"/>
              <a:t>P</a:t>
            </a:r>
            <a:r>
              <a:rPr lang="en-CZ" sz="2000"/>
              <a:t>ool operator</a:t>
            </a:r>
          </a:p>
          <a:p>
            <a:r>
              <a:rPr lang="en-CZ" sz="2000"/>
              <a:t>P2Pool</a:t>
            </a:r>
          </a:p>
          <a:p>
            <a:pPr lvl="1"/>
            <a:r>
              <a:rPr lang="en-CZ" sz="2000"/>
              <a:t>No central operator</a:t>
            </a:r>
          </a:p>
          <a:p>
            <a:pPr lvl="1"/>
            <a:r>
              <a:rPr lang="en-CZ" sz="2000"/>
              <a:t>Blockchain like system, e.g., sharechain </a:t>
            </a:r>
          </a:p>
          <a:p>
            <a:pPr lvl="1"/>
            <a:endParaRPr lang="en-CZ" sz="2000"/>
          </a:p>
          <a:p>
            <a:pPr lvl="2"/>
            <a:endParaRPr lang="en-CZ" dirty="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dirty="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dirty="0"/>
              <a:t>UI to the bitcoin interface</a:t>
            </a:r>
          </a:p>
          <a:p>
            <a:r>
              <a:rPr lang="en-GB" sz="2000" dirty="0"/>
              <a:t>D</a:t>
            </a:r>
            <a:r>
              <a:rPr lang="en-CZ" sz="2000" dirty="0"/>
              <a:t>esktop, mobile, web, HW, paperwallets, …</a:t>
            </a:r>
          </a:p>
          <a:p>
            <a:r>
              <a:rPr lang="en-CZ" sz="2000" dirty="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9" y="1782981"/>
            <a:ext cx="5644442" cy="4393982"/>
          </a:xfrm>
        </p:spPr>
        <p:txBody>
          <a:bodyPr>
            <a:normAutofit/>
          </a:bodyPr>
          <a:lstStyle/>
          <a:p>
            <a:r>
              <a:rPr lang="en-CZ" sz="2000" dirty="0"/>
              <a:t>Attack future or recent past (~ tens of blocks)</a:t>
            </a:r>
          </a:p>
          <a:p>
            <a:pPr lvl="1"/>
            <a:r>
              <a:rPr lang="en-CZ" sz="2000" dirty="0"/>
              <a:t>Large computation power needed for very deep forks </a:t>
            </a:r>
          </a:p>
          <a:p>
            <a:r>
              <a:rPr lang="en-CZ" sz="2000" dirty="0"/>
              <a:t>Causes DoS, cannot steal bitcoins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A95EAE-2FD7-4C1E-576C-EF207DBBA09C}"/>
              </a:ext>
            </a:extLst>
          </p:cNvPr>
          <p:cNvPicPr>
            <a:picLocks noChangeAspect="1"/>
          </p:cNvPicPr>
          <p:nvPr/>
        </p:nvPicPr>
        <p:blipFill>
          <a:blip r:embed="rId2"/>
          <a:stretch>
            <a:fillRect/>
          </a:stretch>
        </p:blipFill>
        <p:spPr>
          <a:xfrm>
            <a:off x="6557217" y="1782981"/>
            <a:ext cx="3729417"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Majority of miners (51%) can cause deliberate forks</a:t>
            </a:r>
          </a:p>
          <a:p>
            <a:pPr lvl="1"/>
            <a:r>
              <a:rPr lang="en-CZ" sz="2000" dirty="0"/>
              <a:t>Theoretically ~30% of hashing power should be enough</a:t>
            </a:r>
          </a:p>
          <a:p>
            <a:r>
              <a:rPr lang="en-CZ" sz="2000" dirty="0"/>
              <a:t>Double spend on attackers transactions</a:t>
            </a:r>
          </a:p>
          <a:p>
            <a:pPr lvl="1"/>
            <a:r>
              <a:rPr lang="en-GB" sz="2000" dirty="0"/>
              <a:t>W</a:t>
            </a:r>
            <a:r>
              <a:rPr lang="en-CZ" sz="2000" dirty="0"/>
              <a:t>ait &gt;= 6 confirmations, or</a:t>
            </a:r>
          </a:p>
          <a:p>
            <a:pPr lvl="1"/>
            <a:r>
              <a:rPr lang="en-GB" sz="2000" dirty="0"/>
              <a:t>M</a:t>
            </a:r>
            <a:r>
              <a:rPr lang="en-CZ" sz="2000" dirty="0"/>
              <a:t>ultisignature account with few confirmations</a:t>
            </a:r>
          </a:p>
          <a:p>
            <a:r>
              <a:rPr lang="en-CZ" sz="2000" dirty="0"/>
              <a:t>DoS of addresses</a:t>
            </a:r>
          </a:p>
          <a:p>
            <a:pPr lvl="1"/>
            <a:r>
              <a:rPr lang="en-CZ" sz="2000" dirty="0"/>
              <a:t>Ignore specific addresses</a:t>
            </a:r>
          </a:p>
          <a:p>
            <a:pPr marL="0" indent="0">
              <a:buNone/>
            </a:pP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370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Blockchain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48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Applications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fontScale="85000" lnSpcReduction="20000"/>
          </a:bodyPr>
          <a:lstStyle/>
          <a:p>
            <a:r>
              <a:rPr lang="en-CZ" sz="2000" dirty="0"/>
              <a:t>Digital Notary</a:t>
            </a:r>
          </a:p>
          <a:p>
            <a:pPr lvl="1"/>
            <a:r>
              <a:rPr lang="en-CZ" sz="1600" dirty="0"/>
              <a:t>Proof-of-existence - providing a proof that a document existed at the time recorded</a:t>
            </a:r>
          </a:p>
          <a:p>
            <a:r>
              <a:rPr lang="en-CZ" sz="2000" dirty="0"/>
              <a:t>Lighthouse</a:t>
            </a:r>
          </a:p>
          <a:p>
            <a:pPr lvl="1"/>
            <a:r>
              <a:rPr lang="en-CZ" sz="1600" dirty="0"/>
              <a:t>Crowdfunding application</a:t>
            </a:r>
            <a:endParaRPr lang="en-CZ" sz="2000" dirty="0"/>
          </a:p>
          <a:p>
            <a:r>
              <a:rPr lang="en-CZ" sz="2000" dirty="0"/>
              <a:t>Namecoin</a:t>
            </a:r>
          </a:p>
          <a:p>
            <a:pPr lvl="1"/>
            <a:r>
              <a:rPr lang="en-GB" sz="1600" dirty="0"/>
              <a:t>D</a:t>
            </a:r>
            <a:r>
              <a:rPr lang="en-CZ" sz="1600" dirty="0"/>
              <a:t>ecentralized name registration database</a:t>
            </a:r>
          </a:p>
          <a:p>
            <a:r>
              <a:rPr lang="en-CZ" sz="2000" dirty="0"/>
              <a:t>Colored coins</a:t>
            </a:r>
          </a:p>
          <a:p>
            <a:pPr lvl="1"/>
            <a:r>
              <a:rPr lang="en-GB" sz="1600" dirty="0"/>
              <a:t>A</a:t>
            </a:r>
            <a:r>
              <a:rPr lang="en-CZ" sz="1600" dirty="0"/>
              <a:t> protocol for creating your own digital currencies (tokens)</a:t>
            </a:r>
          </a:p>
          <a:p>
            <a:pPr lvl="1"/>
            <a:r>
              <a:rPr lang="en-CZ" sz="1600" dirty="0"/>
              <a:t>Publicaly assigning a color to a specific UTXO</a:t>
            </a:r>
          </a:p>
          <a:p>
            <a:r>
              <a:rPr lang="en-CZ" sz="2000" dirty="0"/>
              <a:t>Metacoin</a:t>
            </a:r>
          </a:p>
          <a:p>
            <a:pPr lvl="1"/>
            <a:r>
              <a:rPr lang="en-CZ" sz="1600" dirty="0"/>
              <a:t>A protocol with a different state function, i.e., APPLY(S, TX) = S instead of error</a:t>
            </a:r>
          </a:p>
          <a:p>
            <a:r>
              <a:rPr lang="en-CZ" sz="2000" dirty="0"/>
              <a:t>Counterparty</a:t>
            </a:r>
          </a:p>
          <a:p>
            <a:pPr lvl="1"/>
            <a:r>
              <a:rPr lang="en-GB" sz="1700" dirty="0"/>
              <a:t>A p</a:t>
            </a:r>
            <a:r>
              <a:rPr lang="en-CZ" sz="1700" dirty="0"/>
              <a:t>rotocol for creating/trading/exchange virtual assets and tokens</a:t>
            </a:r>
          </a:p>
          <a:p>
            <a:pPr lvl="1"/>
            <a:r>
              <a:rPr lang="en-GB" sz="1700" dirty="0"/>
              <a:t>E</a:t>
            </a:r>
            <a:r>
              <a:rPr lang="en-CZ" sz="1700" dirty="0"/>
              <a:t>mbeds metadata using OP_RETURN or multisignature</a:t>
            </a:r>
          </a:p>
          <a:p>
            <a:pPr lvl="1"/>
            <a:r>
              <a:rPr lang="en-CZ" sz="1700" dirty="0"/>
              <a:t>Platform for other applications, e.g., Spells of Genesis, Folding Coin</a:t>
            </a:r>
          </a:p>
          <a:p>
            <a:r>
              <a:rPr lang="en-CZ" sz="2100" dirty="0"/>
              <a:t>Payment Channels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0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State Channels </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M</a:t>
            </a:r>
            <a:r>
              <a:rPr lang="en-CZ" sz="2000" dirty="0"/>
              <a:t>echanism for exchanging transactions between two parties held off-chain</a:t>
            </a:r>
          </a:p>
          <a:p>
            <a:endParaRPr lang="en-CZ" sz="2000" dirty="0"/>
          </a:p>
          <a:p>
            <a:pPr marL="457200" indent="-457200">
              <a:buFont typeface="+mj-lt"/>
              <a:buAutoNum type="arabicPeriod"/>
            </a:pPr>
            <a:r>
              <a:rPr lang="en-CZ" sz="2000" dirty="0"/>
              <a:t>Established by </a:t>
            </a:r>
            <a:r>
              <a:rPr lang="en-CZ" sz="2000" i="1" dirty="0"/>
              <a:t>funding transaction </a:t>
            </a:r>
            <a:r>
              <a:rPr lang="en-CZ" sz="2000" dirty="0"/>
              <a:t>that locks a shared state on blockchain</a:t>
            </a:r>
          </a:p>
          <a:p>
            <a:pPr marL="457200" indent="-457200">
              <a:buFont typeface="+mj-lt"/>
              <a:buAutoNum type="arabicPeriod"/>
            </a:pPr>
            <a:r>
              <a:rPr lang="en-CZ" sz="2000" dirty="0"/>
              <a:t>Exchanging </a:t>
            </a:r>
            <a:r>
              <a:rPr lang="en-CZ" sz="2000" i="1" dirty="0"/>
              <a:t>commitment transactions </a:t>
            </a:r>
            <a:r>
              <a:rPr lang="en-CZ" sz="2000" dirty="0"/>
              <a:t>off-chain</a:t>
            </a:r>
          </a:p>
          <a:p>
            <a:pPr marL="457200" indent="-457200">
              <a:buFont typeface="+mj-lt"/>
              <a:buAutoNum type="arabicPeriod"/>
            </a:pPr>
            <a:r>
              <a:rPr lang="en-GB" sz="2000" dirty="0"/>
              <a:t>Closing channel using s</a:t>
            </a:r>
            <a:r>
              <a:rPr lang="en-CZ" sz="2000" i="1" dirty="0"/>
              <a:t>ettlement transaction </a:t>
            </a:r>
            <a:r>
              <a:rPr lang="en-CZ" sz="2000" dirty="0"/>
              <a:t>on blockchain</a:t>
            </a:r>
          </a:p>
          <a:p>
            <a:pPr marL="457200" indent="-457200">
              <a:buFont typeface="+mj-lt"/>
              <a:buAutoNum type="arabicPeriod"/>
            </a:pPr>
            <a:endParaRPr lang="en-CZ" sz="2000" i="1" dirty="0"/>
          </a:p>
          <a:p>
            <a:r>
              <a:rPr lang="en-CZ" sz="2000" dirty="0"/>
              <a:t>Problems:</a:t>
            </a:r>
          </a:p>
          <a:p>
            <a:pPr lvl="1"/>
            <a:r>
              <a:rPr lang="en-CZ" sz="1600" dirty="0"/>
              <a:t>What if Fabian disappears?</a:t>
            </a:r>
          </a:p>
          <a:p>
            <a:pPr lvl="1"/>
            <a:r>
              <a:rPr lang="en-CZ" sz="1600" dirty="0"/>
              <a:t>W</a:t>
            </a:r>
            <a:r>
              <a:rPr lang="en-GB" sz="1600" dirty="0"/>
              <a:t>ha</a:t>
            </a:r>
            <a:r>
              <a:rPr lang="en-CZ" sz="1600" dirty="0"/>
              <a:t>t if Emma transmits a commitment transaction into blockchain?</a:t>
            </a:r>
          </a:p>
          <a:p>
            <a:pPr lvl="1"/>
            <a:endParaRPr lang="en-CZ" sz="1600" dirty="0"/>
          </a:p>
          <a:p>
            <a:endParaRPr lang="en-CZ" sz="2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3BDD4-EE92-3412-3298-F32CA9D286BA}"/>
              </a:ext>
            </a:extLst>
          </p:cNvPr>
          <p:cNvGrpSpPr/>
          <p:nvPr/>
        </p:nvGrpSpPr>
        <p:grpSpPr>
          <a:xfrm>
            <a:off x="8129870" y="559256"/>
            <a:ext cx="2477821" cy="5585617"/>
            <a:chOff x="8129870" y="559256"/>
            <a:chExt cx="2477821" cy="5585617"/>
          </a:xfrm>
        </p:grpSpPr>
        <p:pic>
          <p:nvPicPr>
            <p:cNvPr id="4" name="Picture 3">
              <a:extLst>
                <a:ext uri="{FF2B5EF4-FFF2-40B4-BE49-F238E27FC236}">
                  <a16:creationId xmlns:a16="http://schemas.microsoft.com/office/drawing/2014/main" id="{4049C64C-328E-4C7A-998F-C721F856A09A}"/>
                </a:ext>
              </a:extLst>
            </p:cNvPr>
            <p:cNvPicPr>
              <a:picLocks noChangeAspect="1"/>
            </p:cNvPicPr>
            <p:nvPr/>
          </p:nvPicPr>
          <p:blipFill>
            <a:blip r:embed="rId3"/>
            <a:stretch>
              <a:fillRect/>
            </a:stretch>
          </p:blipFill>
          <p:spPr>
            <a:xfrm>
              <a:off x="8132318" y="1782981"/>
              <a:ext cx="2475373" cy="4361892"/>
            </a:xfrm>
            <a:prstGeom prst="rect">
              <a:avLst/>
            </a:prstGeom>
          </p:spPr>
        </p:pic>
        <p:pic>
          <p:nvPicPr>
            <p:cNvPr id="5" name="Picture 4">
              <a:extLst>
                <a:ext uri="{FF2B5EF4-FFF2-40B4-BE49-F238E27FC236}">
                  <a16:creationId xmlns:a16="http://schemas.microsoft.com/office/drawing/2014/main" id="{50EAFC13-3C58-15EF-0DBA-64C857E29426}"/>
                </a:ext>
              </a:extLst>
            </p:cNvPr>
            <p:cNvPicPr>
              <a:picLocks noChangeAspect="1"/>
            </p:cNvPicPr>
            <p:nvPr/>
          </p:nvPicPr>
          <p:blipFill>
            <a:blip r:embed="rId4"/>
            <a:stretch>
              <a:fillRect/>
            </a:stretch>
          </p:blipFill>
          <p:spPr>
            <a:xfrm>
              <a:off x="8129870" y="559256"/>
              <a:ext cx="2477821" cy="1219948"/>
            </a:xfrm>
            <a:prstGeom prst="rect">
              <a:avLst/>
            </a:prstGeom>
          </p:spPr>
        </p:pic>
      </p:grpSp>
    </p:spTree>
    <p:extLst>
      <p:ext uri="{BB962C8B-B14F-4D97-AF65-F5344CB8AC3E}">
        <p14:creationId xmlns:p14="http://schemas.microsoft.com/office/powerpoint/2010/main" val="3103102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Trustless Channels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825064" cy="4393982"/>
          </a:xfrm>
        </p:spPr>
        <p:txBody>
          <a:bodyPr>
            <a:normAutofit/>
          </a:bodyPr>
          <a:lstStyle/>
          <a:p>
            <a:r>
              <a:rPr lang="en-CZ" sz="2000" dirty="0"/>
              <a:t>Create funding + refund transaction</a:t>
            </a:r>
          </a:p>
          <a:p>
            <a:r>
              <a:rPr lang="en-CZ" sz="2000" dirty="0"/>
              <a:t>Use refund transaction as commitment</a:t>
            </a:r>
          </a:p>
          <a:p>
            <a:r>
              <a:rPr lang="en-CZ" sz="2000" dirty="0"/>
              <a:t>Set nLockTime as upper bound of the channel’s life</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214DD50-53A7-09F5-6970-2ADCF95C37A2}"/>
              </a:ext>
            </a:extLst>
          </p:cNvPr>
          <p:cNvPicPr>
            <a:picLocks noChangeAspect="1"/>
          </p:cNvPicPr>
          <p:nvPr/>
        </p:nvPicPr>
        <p:blipFill>
          <a:blip r:embed="rId3"/>
          <a:stretch>
            <a:fillRect/>
          </a:stretch>
        </p:blipFill>
        <p:spPr>
          <a:xfrm>
            <a:off x="5314766" y="3255443"/>
            <a:ext cx="6253212" cy="228242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791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Asymmetric Revocable Commitments</a:t>
            </a:r>
          </a:p>
        </p:txBody>
      </p:sp>
      <p:sp>
        <p:nvSpPr>
          <p:cNvPr id="20" name="Content Placeholder 19">
            <a:extLst>
              <a:ext uri="{FF2B5EF4-FFF2-40B4-BE49-F238E27FC236}">
                <a16:creationId xmlns:a16="http://schemas.microsoft.com/office/drawing/2014/main" id="{C9115995-F936-6F55-2814-8F20AC83292B}"/>
              </a:ext>
            </a:extLst>
          </p:cNvPr>
          <p:cNvSpPr>
            <a:spLocks noGrp="1"/>
          </p:cNvSpPr>
          <p:nvPr>
            <p:ph idx="1"/>
          </p:nvPr>
        </p:nvSpPr>
        <p:spPr>
          <a:xfrm>
            <a:off x="643468" y="1782981"/>
            <a:ext cx="7721173" cy="4393982"/>
          </a:xfrm>
        </p:spPr>
        <p:txBody>
          <a:bodyPr>
            <a:normAutofit/>
          </a:bodyPr>
          <a:lstStyle/>
          <a:p>
            <a:pPr marL="457200" indent="-457200">
              <a:buFont typeface="+mj-lt"/>
              <a:buAutoNum type="arabicPeriod"/>
            </a:pPr>
            <a:r>
              <a:rPr lang="en-US" sz="2000" dirty="0"/>
              <a:t>Establish channel with a funding transaction</a:t>
            </a:r>
          </a:p>
          <a:p>
            <a:pPr marL="457200" indent="-457200">
              <a:buFont typeface="+mj-lt"/>
              <a:buAutoNum type="arabicPeriod"/>
            </a:pPr>
            <a:r>
              <a:rPr lang="en-US" sz="2000" dirty="0"/>
              <a:t>Participants create a single asymmetric transaction each</a:t>
            </a:r>
          </a:p>
          <a:p>
            <a:pPr lvl="1"/>
            <a:r>
              <a:rPr lang="en-US" sz="2000" dirty="0"/>
              <a:t>Input: 2-of-2 funding output, signed by the other party</a:t>
            </a:r>
          </a:p>
          <a:p>
            <a:pPr lvl="1"/>
            <a:r>
              <a:rPr lang="en-US" sz="2000" dirty="0"/>
              <a:t>Output 0: return funding to the other party </a:t>
            </a:r>
            <a:r>
              <a:rPr lang="en-US" sz="2000" i="1" dirty="0"/>
              <a:t>immediately</a:t>
            </a:r>
          </a:p>
          <a:p>
            <a:pPr lvl="1"/>
            <a:r>
              <a:rPr lang="en-US" sz="2000" dirty="0"/>
              <a:t>Output 1:  return funding to yourself </a:t>
            </a:r>
            <a:r>
              <a:rPr lang="en-US" sz="2000" i="1" dirty="0"/>
              <a:t>delayed</a:t>
            </a:r>
          </a:p>
          <a:p>
            <a:pPr marL="457200" indent="-457200">
              <a:buFont typeface="+mj-lt"/>
              <a:buAutoNum type="arabicPeriod"/>
            </a:pPr>
            <a:r>
              <a:rPr lang="en-US" sz="2000" dirty="0"/>
              <a:t>Include </a:t>
            </a:r>
            <a:r>
              <a:rPr lang="en-US" sz="2000" i="1" dirty="0"/>
              <a:t>a revocation key</a:t>
            </a:r>
          </a:p>
          <a:p>
            <a:pPr lvl="1"/>
            <a:r>
              <a:rPr lang="en-US" sz="1600" dirty="0"/>
              <a:t>Allows to punish the cheater by taking the entire balance</a:t>
            </a:r>
          </a:p>
          <a:p>
            <a:pPr lvl="1"/>
            <a:r>
              <a:rPr lang="en-US" sz="1600" dirty="0"/>
              <a:t>Two secret halves generated by each participant + shared public key</a:t>
            </a:r>
          </a:p>
          <a:p>
            <a:pPr marL="457200" lvl="1" indent="0">
              <a:buNone/>
            </a:pPr>
            <a:endParaRPr lang="en-US" sz="2000" dirty="0"/>
          </a:p>
        </p:txBody>
      </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F132C60-7301-B056-4D91-998263CB280F}"/>
              </a:ext>
            </a:extLst>
          </p:cNvPr>
          <p:cNvPicPr>
            <a:picLocks noChangeAspect="1"/>
          </p:cNvPicPr>
          <p:nvPr/>
        </p:nvPicPr>
        <p:blipFill>
          <a:blip r:embed="rId3"/>
          <a:stretch>
            <a:fillRect/>
          </a:stretch>
        </p:blipFill>
        <p:spPr>
          <a:xfrm>
            <a:off x="9562956" y="4198295"/>
            <a:ext cx="2142688" cy="2116558"/>
          </a:xfrm>
          <a:prstGeom prst="rect">
            <a:avLst/>
          </a:prstGeom>
        </p:spPr>
      </p:pic>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385F3C8-6831-D7A5-09D6-8F1524ED86A4}"/>
              </a:ext>
            </a:extLst>
          </p:cNvPr>
          <p:cNvPicPr>
            <a:picLocks noChangeAspect="1"/>
          </p:cNvPicPr>
          <p:nvPr/>
        </p:nvPicPr>
        <p:blipFill>
          <a:blip r:embed="rId4"/>
          <a:stretch>
            <a:fillRect/>
          </a:stretch>
        </p:blipFill>
        <p:spPr>
          <a:xfrm>
            <a:off x="7961512" y="1785649"/>
            <a:ext cx="2999233" cy="2084467"/>
          </a:xfrm>
          <a:prstGeom prst="rect">
            <a:avLst/>
          </a:prstGeom>
        </p:spPr>
      </p:pic>
    </p:spTree>
    <p:extLst>
      <p:ext uri="{BB962C8B-B14F-4D97-AF65-F5344CB8AC3E}">
        <p14:creationId xmlns:p14="http://schemas.microsoft.com/office/powerpoint/2010/main" val="3266667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Hash Time Lock Contracts (HTLC)</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C</a:t>
            </a:r>
            <a:r>
              <a:rPr lang="en-CZ" sz="2000" dirty="0"/>
              <a:t>ommit funds to a redeemable secret with an expiration time</a:t>
            </a:r>
          </a:p>
          <a:p>
            <a:r>
              <a:rPr lang="en-GB" sz="2000" dirty="0"/>
              <a:t>The </a:t>
            </a:r>
            <a:r>
              <a:rPr lang="en-CZ" sz="2000" dirty="0"/>
              <a:t>recipient creates a secret and hash</a:t>
            </a:r>
          </a:p>
          <a:p>
            <a:r>
              <a:rPr lang="en-CZ" sz="2000" dirty="0"/>
              <a:t>HTLC can be redeemed by anyone who knows the secret</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3B431F8-4BF6-0E21-D867-24772C5A6C56}"/>
              </a:ext>
            </a:extLst>
          </p:cNvPr>
          <p:cNvPicPr>
            <a:picLocks noChangeAspect="1"/>
          </p:cNvPicPr>
          <p:nvPr/>
        </p:nvPicPr>
        <p:blipFill>
          <a:blip r:embed="rId3"/>
          <a:stretch>
            <a:fillRect/>
          </a:stretch>
        </p:blipFill>
        <p:spPr>
          <a:xfrm>
            <a:off x="8132318" y="1782981"/>
            <a:ext cx="3416214" cy="1892435"/>
          </a:xfrm>
          <a:prstGeom prst="rect">
            <a:avLst/>
          </a:prstGeom>
        </p:spPr>
      </p:pic>
    </p:spTree>
    <p:extLst>
      <p:ext uri="{BB962C8B-B14F-4D97-AF65-F5344CB8AC3E}">
        <p14:creationId xmlns:p14="http://schemas.microsoft.com/office/powerpoint/2010/main" val="50964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136235" cy="4393982"/>
          </a:xfrm>
        </p:spPr>
        <p:txBody>
          <a:bodyPr>
            <a:normAutofit/>
          </a:bodyPr>
          <a:lstStyle/>
          <a:p>
            <a:r>
              <a:rPr lang="en-CZ" sz="2000" dirty="0"/>
              <a:t>A network of bidirectional end-to-end payment channels </a:t>
            </a:r>
          </a:p>
          <a:p>
            <a:r>
              <a:rPr lang="en-GB" sz="2000" dirty="0"/>
              <a:t>T</a:t>
            </a:r>
            <a:r>
              <a:rPr lang="en-CZ" sz="2000" dirty="0"/>
              <a:t>o route payment from channel to channel without trusting any of the intermediaries</a:t>
            </a:r>
          </a:p>
          <a:p>
            <a:endParaRPr lang="en-CZ" sz="2000" dirty="0"/>
          </a:p>
          <a:p>
            <a:r>
              <a:rPr lang="en-GB" sz="2000" dirty="0"/>
              <a:t>Alice is committing 1.003 of her channel balance to be paid to Bob if Bob knows the secret, or refunded back to Alice’s balance if 10 blocks elapse.</a:t>
            </a:r>
          </a:p>
          <a:p>
            <a:pPr marL="0" indent="0">
              <a:buNone/>
            </a:pPr>
            <a:endParaRPr lang="en-CZ" sz="2000" dirty="0"/>
          </a:p>
          <a:p>
            <a:endParaRPr lang="en-CZ" sz="2000" dirty="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6C349A-6D6D-5F47-550C-671E1172773F}"/>
              </a:ext>
            </a:extLst>
          </p:cNvPr>
          <p:cNvPicPr>
            <a:picLocks noChangeAspect="1"/>
          </p:cNvPicPr>
          <p:nvPr/>
        </p:nvPicPr>
        <p:blipFill>
          <a:blip r:embed="rId3"/>
          <a:stretch>
            <a:fillRect/>
          </a:stretch>
        </p:blipFill>
        <p:spPr>
          <a:xfrm>
            <a:off x="6779704" y="1779204"/>
            <a:ext cx="4439585"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71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653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 Routing</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Route is known to Alice’s node only</a:t>
            </a:r>
          </a:p>
          <a:p>
            <a:r>
              <a:rPr lang="en-CZ" sz="2000" dirty="0"/>
              <a:t>Using onion-routed protocal based on Sphinx scheme</a:t>
            </a:r>
          </a:p>
          <a:p>
            <a:pPr lvl="1"/>
            <a:r>
              <a:rPr lang="en-GB" sz="1600" dirty="0"/>
              <a:t>I</a:t>
            </a:r>
            <a:r>
              <a:rPr lang="en-CZ" sz="1600" dirty="0"/>
              <a:t>ntermediate nodes can verify their portion and find next hop</a:t>
            </a:r>
          </a:p>
          <a:p>
            <a:pPr lvl="1"/>
            <a:r>
              <a:rPr lang="en-CZ" sz="1600" dirty="0"/>
              <a:t>Nodes know only previous and next hop</a:t>
            </a:r>
          </a:p>
          <a:p>
            <a:pPr lvl="1"/>
            <a:r>
              <a:rPr lang="en-CZ" sz="1600" dirty="0"/>
              <a:t>Cannot identify a length of the path</a:t>
            </a:r>
          </a:p>
          <a:p>
            <a:pPr lvl="1"/>
            <a:r>
              <a:rPr lang="en-CZ" sz="1600" dirty="0"/>
              <a:t>No exit nodes, the payment updates channel balances only</a:t>
            </a:r>
          </a:p>
          <a:p>
            <a:r>
              <a:rPr lang="en-CZ" sz="2000" dirty="0"/>
              <a:t>Messages are padded to 20 hops</a:t>
            </a:r>
          </a:p>
          <a:p>
            <a:endParaRPr lang="en-CZ" sz="2000" dirty="0"/>
          </a:p>
          <a:p>
            <a:r>
              <a:rPr lang="en-CZ" sz="2000" dirty="0"/>
              <a:t>Message from Alice to Eric</a:t>
            </a:r>
          </a:p>
          <a:p>
            <a:pPr lvl="1"/>
            <a:r>
              <a:rPr lang="en-CZ" sz="1600" dirty="0"/>
              <a:t>wrapped in message encrypted to Diana with Eric as recipient</a:t>
            </a:r>
          </a:p>
          <a:p>
            <a:pPr lvl="2"/>
            <a:r>
              <a:rPr lang="en-CZ" sz="1600" dirty="0"/>
              <a:t>wrapped in message encrypted to Carol with Diana as recipient</a:t>
            </a:r>
          </a:p>
          <a:p>
            <a:pPr lvl="3"/>
            <a:r>
              <a:rPr lang="en-CZ" sz="1600" dirty="0"/>
              <a:t>…</a:t>
            </a:r>
          </a:p>
          <a:p>
            <a:pPr lvl="1"/>
            <a:endParaRPr lang="en-CZ" sz="12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1A9B8E7-35EB-67CB-0ED2-07C268992191}"/>
              </a:ext>
            </a:extLst>
          </p:cNvPr>
          <p:cNvPicPr>
            <a:picLocks noChangeAspect="1"/>
          </p:cNvPicPr>
          <p:nvPr/>
        </p:nvPicPr>
        <p:blipFill>
          <a:blip r:embed="rId3"/>
          <a:stretch>
            <a:fillRect/>
          </a:stretch>
        </p:blipFill>
        <p:spPr>
          <a:xfrm>
            <a:off x="8132318" y="1782981"/>
            <a:ext cx="3416214" cy="3356429"/>
          </a:xfrm>
          <a:prstGeom prst="rect">
            <a:avLst/>
          </a:prstGeom>
        </p:spPr>
      </p:pic>
    </p:spTree>
    <p:extLst>
      <p:ext uri="{BB962C8B-B14F-4D97-AF65-F5344CB8AC3E}">
        <p14:creationId xmlns:p14="http://schemas.microsoft.com/office/powerpoint/2010/main" val="23495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Benefits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Used with any blockchain supporting multisignature, timelocks and smart contracts</a:t>
            </a:r>
          </a:p>
          <a:p>
            <a:r>
              <a:rPr lang="en-CZ" sz="2000" dirty="0"/>
              <a:t>Better privacy</a:t>
            </a:r>
          </a:p>
          <a:p>
            <a:r>
              <a:rPr lang="en-CZ" sz="2000" dirty="0"/>
              <a:t>Speed – transactions settled in milliseconds (HTLC are not commited to the block)</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2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9476</TotalTime>
  <Words>6393</Words>
  <Application>Microsoft Macintosh PowerPoint</Application>
  <PresentationFormat>Widescreen</PresentationFormat>
  <Paragraphs>676</Paragraphs>
  <Slides>81</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Menlo</vt:lpstr>
      <vt:lpstr>Times</vt: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lpstr>Blockchain Applications</vt:lpstr>
      <vt:lpstr>Applications</vt:lpstr>
      <vt:lpstr>State Channels </vt:lpstr>
      <vt:lpstr>Trustless Channels</vt:lpstr>
      <vt:lpstr>Asymmetric Revocable Commitments</vt:lpstr>
      <vt:lpstr>Hash Time Lock Contracts (HTLC)</vt:lpstr>
      <vt:lpstr>Lightning Network</vt:lpstr>
      <vt:lpstr>Lightning Network - Routing</vt:lpstr>
      <vt:lpstr>Lightning Network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lastModifiedBy>Tomas Faltin</cp:lastModifiedBy>
  <cp:revision>498</cp:revision>
  <dcterms:created xsi:type="dcterms:W3CDTF">2022-12-11T09:47:31Z</dcterms:created>
  <dcterms:modified xsi:type="dcterms:W3CDTF">2022-12-22T09:13:08Z</dcterms:modified>
</cp:coreProperties>
</file>